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59" r:id="rId4"/>
    <p:sldId id="260" r:id="rId5"/>
    <p:sldId id="261" r:id="rId6"/>
    <p:sldId id="262" r:id="rId7"/>
    <p:sldId id="263" r:id="rId8"/>
    <p:sldId id="264" r:id="rId9"/>
    <p:sldId id="265" r:id="rId10"/>
    <p:sldId id="266" r:id="rId11"/>
    <p:sldId id="267" r:id="rId12"/>
    <p:sldId id="297" r:id="rId13"/>
    <p:sldId id="268" r:id="rId14"/>
    <p:sldId id="269" r:id="rId15"/>
    <p:sldId id="270" r:id="rId16"/>
    <p:sldId id="271" r:id="rId17"/>
    <p:sldId id="272" r:id="rId18"/>
    <p:sldId id="277" r:id="rId19"/>
    <p:sldId id="279" r:id="rId20"/>
    <p:sldId id="282" r:id="rId21"/>
    <p:sldId id="283" r:id="rId22"/>
    <p:sldId id="285" r:id="rId23"/>
    <p:sldId id="284" r:id="rId24"/>
    <p:sldId id="286" r:id="rId25"/>
    <p:sldId id="287" r:id="rId26"/>
    <p:sldId id="288" r:id="rId27"/>
    <p:sldId id="289" r:id="rId28"/>
    <p:sldId id="290" r:id="rId29"/>
    <p:sldId id="291" r:id="rId30"/>
    <p:sldId id="292" r:id="rId31"/>
    <p:sldId id="293" r:id="rId32"/>
    <p:sldId id="294" r:id="rId33"/>
    <p:sldId id="295" r:id="rId34"/>
    <p:sldId id="276" r:id="rId35"/>
    <p:sldId id="275" r:id="rId36"/>
    <p:sldId id="296" r:id="rId37"/>
    <p:sldId id="280" r:id="rId38"/>
    <p:sldId id="281" r:id="rId39"/>
    <p:sldId id="278" r:id="rId40"/>
    <p:sldId id="273" r:id="rId41"/>
    <p:sldId id="274"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D9A10DE7-6770-4BCD-937B-7B350B8A362F}" type="datetimeFigureOut">
              <a:rPr lang="en-US" smtClean="0"/>
              <a:t>5/26/2021</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36019563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A10DE7-6770-4BCD-937B-7B350B8A362F}" type="datetimeFigureOut">
              <a:rPr lang="en-US" smtClean="0"/>
              <a:t>5/26/2021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1808184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A10DE7-6770-4BCD-937B-7B350B8A362F}"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36826254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A10DE7-6770-4BCD-937B-7B350B8A362F}"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29566490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A10DE7-6770-4BCD-937B-7B350B8A362F}"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36679972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9A10DE7-6770-4BCD-937B-7B350B8A362F}" type="datetimeFigureOut">
              <a:rPr lang="en-US" smtClean="0"/>
              <a:t>5/26/2021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25742006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9A10DE7-6770-4BCD-937B-7B350B8A362F}" type="datetimeFigureOut">
              <a:rPr lang="en-US" smtClean="0"/>
              <a:t>5/26/2021</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8991697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D9A10DE7-6770-4BCD-937B-7B350B8A362F}"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3787201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D9A10DE7-6770-4BCD-937B-7B350B8A362F}"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3847953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9A10DE7-6770-4BCD-937B-7B350B8A362F}"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1607494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A10DE7-6770-4BCD-937B-7B350B8A362F}" type="datetimeFigureOut">
              <a:rPr lang="en-US" smtClean="0"/>
              <a:t>5/26/2021</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1533777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9A10DE7-6770-4BCD-937B-7B350B8A362F}" type="datetimeFigureOut">
              <a:rPr lang="en-US" smtClean="0"/>
              <a:t>5/26/2021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329042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9A10DE7-6770-4BCD-937B-7B350B8A362F}" type="datetimeFigureOut">
              <a:rPr lang="en-US" smtClean="0"/>
              <a:t>5/26/2021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705323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9A10DE7-6770-4BCD-937B-7B350B8A362F}" type="datetimeFigureOut">
              <a:rPr lang="en-US" smtClean="0"/>
              <a:t>5/26/2021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2106112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A10DE7-6770-4BCD-937B-7B350B8A362F}" type="datetimeFigureOut">
              <a:rPr lang="en-US" smtClean="0"/>
              <a:t>5/26/2021</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22709490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A10DE7-6770-4BCD-937B-7B350B8A362F}" type="datetimeFigureOut">
              <a:rPr lang="en-US" smtClean="0"/>
              <a:t>5/26/2021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1840760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A10DE7-6770-4BCD-937B-7B350B8A362F}" type="datetimeFigureOut">
              <a:rPr lang="en-US" smtClean="0"/>
              <a:t>5/26/2021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0DF36D1-8347-413F-AD67-DBBB2980E754}" type="slidenum">
              <a:rPr lang="en-US" smtClean="0"/>
              <a:t>‹#›</a:t>
            </a:fld>
            <a:endParaRPr lang="en-US"/>
          </a:p>
        </p:txBody>
      </p:sp>
    </p:spTree>
    <p:extLst>
      <p:ext uri="{BB962C8B-B14F-4D97-AF65-F5344CB8AC3E}">
        <p14:creationId xmlns:p14="http://schemas.microsoft.com/office/powerpoint/2010/main" val="27955149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D9A10DE7-6770-4BCD-937B-7B350B8A362F}" type="datetimeFigureOut">
              <a:rPr lang="en-US" smtClean="0"/>
              <a:t>5/26/2021</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0DF36D1-8347-413F-AD67-DBBB2980E754}" type="slidenum">
              <a:rPr lang="en-US" smtClean="0"/>
              <a:t>‹#›</a:t>
            </a:fld>
            <a:endParaRPr lang="en-US"/>
          </a:p>
        </p:txBody>
      </p:sp>
    </p:spTree>
    <p:extLst>
      <p:ext uri="{BB962C8B-B14F-4D97-AF65-F5344CB8AC3E}">
        <p14:creationId xmlns:p14="http://schemas.microsoft.com/office/powerpoint/2010/main" val="39711878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s://medium.com/swlh/exploratory-data-analysis-employee-attrition-rate-591ce8e7518f"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33E93247-6229-44AB-A550-739E971E690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xmlns="" id="{2DBF698E-0AFE-49C9-8D5C-3E1CCE31016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xmlns="" id="{6BB6B482-ACCA-4938-8AEA-49D525C1722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46905" y="46904"/>
            <a:ext cx="6865150" cy="6771342"/>
          </a:xfrm>
          <a:prstGeom prst="rect">
            <a:avLst/>
          </a:prstGeom>
          <a:gradFill>
            <a:gsLst>
              <a:gs pos="42000">
                <a:srgbClr val="000000">
                  <a:alpha val="18000"/>
                </a:srgbClr>
              </a:gs>
              <a:gs pos="0">
                <a:srgbClr val="000000">
                  <a:alpha val="0"/>
                </a:srgbClr>
              </a:gs>
              <a:gs pos="100000">
                <a:srgbClr val="000000">
                  <a:alpha val="3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7189" y="1389344"/>
            <a:ext cx="11947585" cy="851609"/>
          </a:xfrm>
        </p:spPr>
        <p:txBody>
          <a:bodyPr anchor="t">
            <a:noAutofit/>
          </a:bodyPr>
          <a:lstStyle/>
          <a:p>
            <a:pPr algn="ctr"/>
            <a:r>
              <a:rPr lang="en-US" b="1" dirty="0">
                <a:solidFill>
                  <a:srgbClr val="FFFFFF"/>
                </a:solidFill>
                <a:cs typeface="Calibri Light"/>
              </a:rPr>
              <a:t>EXPLORATORY DATA ANALYSIS</a:t>
            </a:r>
            <a:endParaRPr lang="en-US" b="1" dirty="0">
              <a:solidFill>
                <a:srgbClr val="FFFFFF"/>
              </a:solidFill>
            </a:endParaRPr>
          </a:p>
        </p:txBody>
      </p:sp>
      <p:sp>
        <p:nvSpPr>
          <p:cNvPr id="3" name="Subtitle 2"/>
          <p:cNvSpPr>
            <a:spLocks noGrp="1"/>
          </p:cNvSpPr>
          <p:nvPr>
            <p:ph type="subTitle" idx="1"/>
          </p:nvPr>
        </p:nvSpPr>
        <p:spPr>
          <a:xfrm>
            <a:off x="350269" y="2167204"/>
            <a:ext cx="11834543" cy="2428519"/>
          </a:xfrm>
        </p:spPr>
        <p:txBody>
          <a:bodyPr vert="horz" lIns="91440" tIns="45720" rIns="91440" bIns="45720" rtlCol="0" anchor="t">
            <a:noAutofit/>
          </a:bodyPr>
          <a:lstStyle/>
          <a:p>
            <a:pPr algn="ctr"/>
            <a:r>
              <a:rPr lang="en-US" sz="4000" b="1" dirty="0" smtClean="0">
                <a:solidFill>
                  <a:srgbClr val="FFFFFF"/>
                </a:solidFill>
              </a:rPr>
              <a:t>REVIEW </a:t>
            </a:r>
            <a:r>
              <a:rPr lang="en-US" sz="4000" b="1" dirty="0">
                <a:solidFill>
                  <a:srgbClr val="FFFFFF"/>
                </a:solidFill>
              </a:rPr>
              <a:t>3</a:t>
            </a:r>
            <a:r>
              <a:rPr lang="en-US" sz="4000" b="1" dirty="0" smtClean="0">
                <a:solidFill>
                  <a:srgbClr val="FFFFFF"/>
                </a:solidFill>
              </a:rPr>
              <a:t>:</a:t>
            </a:r>
            <a:r>
              <a:rPr lang="en-US" sz="4000" b="1" dirty="0">
                <a:solidFill>
                  <a:srgbClr val="FFFFFF"/>
                </a:solidFill>
              </a:rPr>
              <a:t> </a:t>
            </a:r>
            <a:r>
              <a:rPr lang="en-US" sz="4000" b="1" dirty="0">
                <a:solidFill>
                  <a:schemeClr val="tx1"/>
                </a:solidFill>
                <a:ea typeface="+mn-lt"/>
                <a:cs typeface="+mn-lt"/>
              </a:rPr>
              <a:t>Employee Attrition and Performance </a:t>
            </a:r>
            <a:endParaRPr lang="en-US" sz="4000" dirty="0">
              <a:solidFill>
                <a:schemeClr val="tx1"/>
              </a:solidFill>
              <a:ea typeface="+mn-lt"/>
              <a:cs typeface="+mn-lt"/>
            </a:endParaRPr>
          </a:p>
          <a:p>
            <a:pPr algn="ctr"/>
            <a:r>
              <a:rPr lang="en-IN" sz="4000" b="1" dirty="0" smtClean="0">
                <a:solidFill>
                  <a:schemeClr val="tx1"/>
                </a:solidFill>
                <a:ea typeface="+mn-lt"/>
                <a:cs typeface="+mn-lt"/>
              </a:rPr>
              <a:t>Using</a:t>
            </a:r>
            <a:r>
              <a:rPr lang="en-IN" sz="4000" b="1" dirty="0">
                <a:solidFill>
                  <a:schemeClr val="tx1"/>
                </a:solidFill>
                <a:ea typeface="+mn-lt"/>
                <a:cs typeface="+mn-lt"/>
              </a:rPr>
              <a:t> </a:t>
            </a:r>
            <a:endParaRPr lang="en-US" sz="4000" dirty="0">
              <a:solidFill>
                <a:schemeClr val="tx1"/>
              </a:solidFill>
              <a:ea typeface="+mn-lt"/>
              <a:cs typeface="+mn-lt"/>
            </a:endParaRPr>
          </a:p>
          <a:p>
            <a:pPr algn="ctr"/>
            <a:r>
              <a:rPr lang="en-US" sz="4000" b="1" dirty="0">
                <a:solidFill>
                  <a:schemeClr val="tx1"/>
                </a:solidFill>
                <a:ea typeface="+mn-lt"/>
                <a:cs typeface="+mn-lt"/>
              </a:rPr>
              <a:t>Exploratory Data Analysis</a:t>
            </a:r>
            <a:r>
              <a:rPr lang="en-US" sz="4000" dirty="0">
                <a:ea typeface="+mn-lt"/>
                <a:cs typeface="+mn-lt"/>
              </a:rPr>
              <a:t> </a:t>
            </a:r>
          </a:p>
          <a:p>
            <a:r>
              <a:rPr lang="en-IN" sz="1800" b="1" dirty="0">
                <a:solidFill>
                  <a:schemeClr val="bg1"/>
                </a:solidFill>
              </a:rPr>
              <a:t>Submitted By</a:t>
            </a:r>
            <a:r>
              <a:rPr lang="en-US" sz="1800" b="1" dirty="0">
                <a:solidFill>
                  <a:schemeClr val="bg1"/>
                </a:solidFill>
              </a:rPr>
              <a:t> </a:t>
            </a:r>
            <a:r>
              <a:rPr lang="en-IN" sz="1800" b="1" dirty="0">
                <a:solidFill>
                  <a:schemeClr val="bg1"/>
                </a:solidFill>
              </a:rPr>
              <a:t> :</a:t>
            </a:r>
            <a:endParaRPr lang="en-US" sz="1800" b="1" dirty="0">
              <a:solidFill>
                <a:schemeClr val="bg1"/>
              </a:solidFill>
              <a:ea typeface="+mn-lt"/>
              <a:cs typeface="+mn-lt"/>
            </a:endParaRPr>
          </a:p>
          <a:p>
            <a:r>
              <a:rPr lang="en-US" sz="1800" b="1" dirty="0">
                <a:solidFill>
                  <a:schemeClr val="bg1"/>
                </a:solidFill>
              </a:rPr>
              <a:t>                      </a:t>
            </a:r>
            <a:r>
              <a:rPr lang="en-US" sz="1800" b="1" dirty="0">
                <a:solidFill>
                  <a:schemeClr val="bg1"/>
                </a:solidFill>
                <a:latin typeface="Calisto MT"/>
                <a:cs typeface="Aharoni"/>
              </a:rPr>
              <a:t>SADHANA C (Reg. No.: 20MDT0022) </a:t>
            </a:r>
            <a:endParaRPr lang="en-US" sz="1800" b="1" dirty="0">
              <a:solidFill>
                <a:schemeClr val="bg1"/>
              </a:solidFill>
              <a:latin typeface="Calisto MT"/>
              <a:ea typeface="+mn-lt"/>
              <a:cs typeface="Aharoni"/>
            </a:endParaRPr>
          </a:p>
          <a:p>
            <a:r>
              <a:rPr lang="en-US" sz="1800" b="1" dirty="0">
                <a:solidFill>
                  <a:schemeClr val="bg1"/>
                </a:solidFill>
                <a:latin typeface="Calisto MT"/>
                <a:cs typeface="Aharoni"/>
              </a:rPr>
              <a:t>                        YAMINI PRIYANKA K (Reg. No.: 20MDT0024) </a:t>
            </a:r>
            <a:endParaRPr lang="en-US" sz="1800" b="1" dirty="0">
              <a:solidFill>
                <a:schemeClr val="bg1"/>
              </a:solidFill>
              <a:latin typeface="Calisto MT"/>
              <a:ea typeface="+mn-lt"/>
              <a:cs typeface="Aharoni"/>
            </a:endParaRPr>
          </a:p>
          <a:p>
            <a:r>
              <a:rPr lang="en-US" sz="1800" b="1" dirty="0">
                <a:solidFill>
                  <a:schemeClr val="bg1"/>
                </a:solidFill>
                <a:latin typeface="Calisto MT"/>
                <a:cs typeface="Aharoni"/>
              </a:rPr>
              <a:t>                        SAKTHIVEL M (Reg. No.: 20MDT0045)  </a:t>
            </a:r>
          </a:p>
          <a:p>
            <a:r>
              <a:rPr lang="en-US" sz="1600" b="1" dirty="0">
                <a:solidFill>
                  <a:schemeClr val="bg1"/>
                </a:solidFill>
                <a:ea typeface="+mn-lt"/>
                <a:cs typeface="+mn-lt"/>
              </a:rPr>
              <a:t>                                                                             </a:t>
            </a:r>
            <a:r>
              <a:rPr lang="en-US" sz="1600" b="1" dirty="0">
                <a:ea typeface="+mn-lt"/>
                <a:cs typeface="+mn-lt"/>
              </a:rPr>
              <a:t>   </a:t>
            </a:r>
            <a:r>
              <a:rPr lang="en-US" sz="1600" b="1" dirty="0">
                <a:solidFill>
                  <a:schemeClr val="tx1"/>
                </a:solidFill>
                <a:ea typeface="+mn-lt"/>
                <a:cs typeface="+mn-lt"/>
              </a:rPr>
              <a:t>M.Sc. Data Science (MDT)</a:t>
            </a:r>
            <a:r>
              <a:rPr lang="en-US" sz="1600" b="1" dirty="0">
                <a:ea typeface="+mn-lt"/>
                <a:cs typeface="+mn-lt"/>
              </a:rPr>
              <a:t> </a:t>
            </a:r>
            <a:endParaRPr lang="en-US" sz="1600" dirty="0"/>
          </a:p>
        </p:txBody>
      </p:sp>
      <p:cxnSp>
        <p:nvCxnSpPr>
          <p:cNvPr id="13" name="Straight Connector 12">
            <a:extLst>
              <a:ext uri="{FF2B5EF4-FFF2-40B4-BE49-F238E27FC236}">
                <a16:creationId xmlns:a16="http://schemas.microsoft.com/office/drawing/2014/main" xmlns="" id="{EE2E603F-4A95-4FE8-BB06-211DFD75DBEF}"/>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800100" y="723900"/>
            <a:ext cx="1638300" cy="0"/>
          </a:xfrm>
          <a:prstGeom prst="line">
            <a:avLst/>
          </a:prstGeom>
          <a:ln w="44450">
            <a:solidFill>
              <a:srgbClr val="FFFFFF"/>
            </a:solidFill>
          </a:ln>
          <a:effectLst>
            <a:outerShdw blurRad="50800" dist="38100" dir="2700000" algn="tl" rotWithShape="0">
              <a:prstClr val="black">
                <a:alpha val="13000"/>
              </a:prstClr>
            </a:outerShdw>
          </a:effectLst>
        </p:spPr>
        <p:style>
          <a:lnRef idx="1">
            <a:schemeClr val="accent1"/>
          </a:lnRef>
          <a:fillRef idx="0">
            <a:schemeClr val="accent1"/>
          </a:fillRef>
          <a:effectRef idx="0">
            <a:schemeClr val="accent1"/>
          </a:effectRef>
          <a:fontRef idx="minor">
            <a:schemeClr val="tx1"/>
          </a:fontRef>
        </p:style>
      </p:cxnSp>
      <p:pic>
        <p:nvPicPr>
          <p:cNvPr id="5" name="Picture 5">
            <a:extLst>
              <a:ext uri="{FF2B5EF4-FFF2-40B4-BE49-F238E27FC236}">
                <a16:creationId xmlns:a16="http://schemas.microsoft.com/office/drawing/2014/main" xmlns="" id="{82079E57-AE1A-468F-BCFE-4E67E4E60DC5}"/>
              </a:ext>
            </a:extLst>
          </p:cNvPr>
          <p:cNvPicPr>
            <a:picLocks noChangeAspect="1"/>
          </p:cNvPicPr>
          <p:nvPr/>
        </p:nvPicPr>
        <p:blipFill>
          <a:blip r:embed="rId5"/>
          <a:stretch>
            <a:fillRect/>
          </a:stretch>
        </p:blipFill>
        <p:spPr>
          <a:xfrm>
            <a:off x="4293079" y="262422"/>
            <a:ext cx="3879011" cy="1071044"/>
          </a:xfrm>
          <a:prstGeom prst="rect">
            <a:avLst/>
          </a:prstGeom>
        </p:spPr>
      </p:pic>
    </p:spTree>
    <p:extLst>
      <p:ext uri="{BB962C8B-B14F-4D97-AF65-F5344CB8AC3E}">
        <p14:creationId xmlns:p14="http://schemas.microsoft.com/office/powerpoint/2010/main" val="3618603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sp>
        <p:nvSpPr>
          <p:cNvPr id="3" name="Content Placeholder 2"/>
          <p:cNvSpPr>
            <a:spLocks noGrp="1"/>
          </p:cNvSpPr>
          <p:nvPr>
            <p:ph idx="1"/>
          </p:nvPr>
        </p:nvSpPr>
        <p:spPr/>
        <p:txBody>
          <a:bodyPr>
            <a:normAutofit fontScale="92500" lnSpcReduction="10000"/>
          </a:bodyPr>
          <a:lstStyle/>
          <a:p>
            <a:r>
              <a:rPr lang="en-US" b="1" dirty="0"/>
              <a:t>Where gifted workers with a risk of taking off can be advertised some proposals, for example, a pay increase or appropriate preparing, to decrease their probability of clearing out. Utilizing machine learning models can help organizations to expect worker steady loss. Utilizing the historical information kept in human assets (HR) offices, analysts can construct and get ready a machine learning show that can foresee the laborers who are taking off the organization. Such models are arranged to see at the connection between the highlights of both dynamic and terminated specialists. This paper is composed as takes after EXPLORATORY DATA ANALYSIS CONCEPTS TO UNDERSTAND THE DATASET MORE DETAILEDLY USENG SOME, </a:t>
            </a:r>
            <a:r>
              <a:rPr lang="en-US" i="1" dirty="0"/>
              <a:t>Statistical Data Analysis,</a:t>
            </a:r>
            <a:r>
              <a:rPr lang="en-US" dirty="0"/>
              <a:t> Exploratory Data Analysis</a:t>
            </a:r>
            <a:r>
              <a:rPr lang="en-US" i="1" dirty="0"/>
              <a:t>, Soft Computing Algorithms, Attrition of employee, </a:t>
            </a:r>
            <a:r>
              <a:rPr lang="en-IN" i="1" dirty="0"/>
              <a:t>Prediction Analysis</a:t>
            </a:r>
            <a:r>
              <a:rPr lang="en-US" i="1" dirty="0"/>
              <a:t>, Outliers Identifications, Heat Map, Bar plot, Pie chart, SNS, </a:t>
            </a:r>
            <a:r>
              <a:rPr lang="en-US" i="1" dirty="0" err="1"/>
              <a:t>etc</a:t>
            </a:r>
            <a:r>
              <a:rPr lang="en-IN" i="1" dirty="0"/>
              <a:t>. </a:t>
            </a:r>
            <a:endParaRPr lang="en-US" dirty="0"/>
          </a:p>
          <a:p>
            <a:endParaRPr lang="en-US" dirty="0"/>
          </a:p>
        </p:txBody>
      </p:sp>
    </p:spTree>
    <p:extLst>
      <p:ext uri="{BB962C8B-B14F-4D97-AF65-F5344CB8AC3E}">
        <p14:creationId xmlns:p14="http://schemas.microsoft.com/office/powerpoint/2010/main" val="19173135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PROCESS CHART</a:t>
            </a:r>
            <a:endParaRPr lang="en-US" b="1" dirty="0"/>
          </a:p>
        </p:txBody>
      </p:sp>
      <p:pic>
        <p:nvPicPr>
          <p:cNvPr id="5" name="Content Placeholder 4"/>
          <p:cNvPicPr>
            <a:picLocks noGrp="1" noChangeAspect="1"/>
          </p:cNvPicPr>
          <p:nvPr>
            <p:ph idx="1"/>
          </p:nvPr>
        </p:nvPicPr>
        <p:blipFill>
          <a:blip r:embed="rId2"/>
          <a:stretch>
            <a:fillRect/>
          </a:stretch>
        </p:blipFill>
        <p:spPr>
          <a:xfrm>
            <a:off x="1709956" y="2436075"/>
            <a:ext cx="8348443" cy="4032658"/>
          </a:xfrm>
          <a:prstGeom prst="rect">
            <a:avLst/>
          </a:prstGeom>
        </p:spPr>
      </p:pic>
    </p:spTree>
    <p:extLst>
      <p:ext uri="{BB962C8B-B14F-4D97-AF65-F5344CB8AC3E}">
        <p14:creationId xmlns:p14="http://schemas.microsoft.com/office/powerpoint/2010/main" val="3741894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EDA ARCHICTECTURE FOR EMPLOYEE ATTRITION</a:t>
            </a:r>
            <a:endParaRPr lang="en-US" b="1" dirty="0"/>
          </a:p>
        </p:txBody>
      </p:sp>
      <p:pic>
        <p:nvPicPr>
          <p:cNvPr id="4" name="Content Placeholder 3"/>
          <p:cNvPicPr>
            <a:picLocks noGrp="1" noChangeAspect="1"/>
          </p:cNvPicPr>
          <p:nvPr>
            <p:ph idx="1"/>
          </p:nvPr>
        </p:nvPicPr>
        <p:blipFill>
          <a:blip r:embed="rId2"/>
          <a:stretch>
            <a:fillRect/>
          </a:stretch>
        </p:blipFill>
        <p:spPr>
          <a:xfrm>
            <a:off x="2537138" y="2279561"/>
            <a:ext cx="6362163" cy="4578439"/>
          </a:xfrm>
          <a:prstGeom prst="rect">
            <a:avLst/>
          </a:prstGeom>
        </p:spPr>
      </p:pic>
    </p:spTree>
    <p:extLst>
      <p:ext uri="{BB962C8B-B14F-4D97-AF65-F5344CB8AC3E}">
        <p14:creationId xmlns:p14="http://schemas.microsoft.com/office/powerpoint/2010/main" val="2389818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LITERATURE REVIEW</a:t>
            </a:r>
            <a:endParaRPr lang="en-US" dirty="0"/>
          </a:p>
        </p:txBody>
      </p:sp>
      <p:sp>
        <p:nvSpPr>
          <p:cNvPr id="3" name="Content Placeholder 2"/>
          <p:cNvSpPr>
            <a:spLocks noGrp="1"/>
          </p:cNvSpPr>
          <p:nvPr>
            <p:ph idx="1"/>
          </p:nvPr>
        </p:nvSpPr>
        <p:spPr/>
        <p:txBody>
          <a:bodyPr>
            <a:normAutofit fontScale="92500" lnSpcReduction="20000"/>
          </a:bodyPr>
          <a:lstStyle/>
          <a:p>
            <a:r>
              <a:rPr lang="en-US" b="1" dirty="0" smtClean="0"/>
              <a:t>Sri </a:t>
            </a:r>
            <a:r>
              <a:rPr lang="en-US" b="1" dirty="0"/>
              <a:t>Harsha, A. </a:t>
            </a:r>
            <a:r>
              <a:rPr lang="en-US" b="1" dirty="0" err="1"/>
              <a:t>Jithendra</a:t>
            </a:r>
            <a:r>
              <a:rPr lang="en-US" b="1" dirty="0"/>
              <a:t> </a:t>
            </a:r>
            <a:r>
              <a:rPr lang="en-US" b="1" dirty="0" err="1"/>
              <a:t>Varaprasad</a:t>
            </a:r>
            <a:r>
              <a:rPr lang="en-US" b="1" dirty="0"/>
              <a:t>, L.V N </a:t>
            </a:r>
            <a:r>
              <a:rPr lang="en-US" b="1" dirty="0" err="1"/>
              <a:t>Pavan</a:t>
            </a:r>
            <a:r>
              <a:rPr lang="en-US" b="1" dirty="0"/>
              <a:t> Sai </a:t>
            </a:r>
            <a:r>
              <a:rPr lang="en-US" b="1" dirty="0" err="1"/>
              <a:t>Sujith</a:t>
            </a:r>
            <a:r>
              <a:rPr lang="en-US" b="1" dirty="0"/>
              <a:t> </a:t>
            </a:r>
            <a:r>
              <a:rPr lang="en-US" b="1" dirty="0" smtClean="0"/>
              <a:t>(2020) </a:t>
            </a:r>
            <a:r>
              <a:rPr lang="en-US" b="1" dirty="0"/>
              <a:t>EARLY PREDICTION OF EMPLOYEE </a:t>
            </a:r>
            <a:r>
              <a:rPr lang="en-US" b="1" dirty="0" smtClean="0"/>
              <a:t>ATTRITION</a:t>
            </a:r>
          </a:p>
          <a:p>
            <a:r>
              <a:rPr lang="en-US" b="1" dirty="0" smtClean="0"/>
              <a:t>Few</a:t>
            </a:r>
            <a:r>
              <a:rPr lang="en-US" b="1" dirty="0"/>
              <a:t> fundamental Exploratory Information Investigation to highlight engineering as well as executing learning models within the form of a Arbitrary Timberland returns an 85% accuracy in its predictions. The elemental common clarification for whittling down is in all likelihood the effort-reward awkwardness. For this circumstance, this for the foremost portion applies to people who are remaining at work longer than required and who much of the time have a for the most part moo pay - it need to be checked whether there's a compelling additional time methodology in our organization. We have moreover found that different highlights of work-life adjust may talk to an issue for our agents (a finding supported by discernments and (in any occasion to some degree) our best calculation</a:t>
            </a:r>
            <a:r>
              <a:rPr lang="en-US" b="1" dirty="0" smtClean="0"/>
              <a:t>).</a:t>
            </a:r>
            <a:endParaRPr lang="en-US" b="1" dirty="0"/>
          </a:p>
        </p:txBody>
      </p:sp>
    </p:spTree>
    <p:extLst>
      <p:ext uri="{BB962C8B-B14F-4D97-AF65-F5344CB8AC3E}">
        <p14:creationId xmlns:p14="http://schemas.microsoft.com/office/powerpoint/2010/main" val="39187871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LITERATURE REVIEW</a:t>
            </a:r>
            <a:endParaRPr lang="en-US" dirty="0"/>
          </a:p>
        </p:txBody>
      </p:sp>
      <p:sp>
        <p:nvSpPr>
          <p:cNvPr id="3" name="Content Placeholder 2"/>
          <p:cNvSpPr>
            <a:spLocks noGrp="1"/>
          </p:cNvSpPr>
          <p:nvPr>
            <p:ph idx="1"/>
          </p:nvPr>
        </p:nvSpPr>
        <p:spPr>
          <a:xfrm>
            <a:off x="649119" y="2279561"/>
            <a:ext cx="10691265" cy="4396628"/>
          </a:xfrm>
        </p:spPr>
        <p:txBody>
          <a:bodyPr>
            <a:normAutofit fontScale="92500" lnSpcReduction="10000"/>
          </a:bodyPr>
          <a:lstStyle/>
          <a:p>
            <a:r>
              <a:rPr lang="en-US" b="1" dirty="0"/>
              <a:t>In 2016, Raja and Kumar assessed the circumstances that impact representative whittling down within the IT division. They utilized a survey for information gathering with a sample of 300 specialists within the IT division. </a:t>
            </a:r>
            <a:endParaRPr lang="en-US" b="1" dirty="0" smtClean="0"/>
          </a:p>
          <a:p>
            <a:r>
              <a:rPr lang="en-US" b="1" dirty="0" smtClean="0"/>
              <a:t>The</a:t>
            </a:r>
            <a:r>
              <a:rPr lang="en-US" b="1" dirty="0"/>
              <a:t> disobedient they utilized are basic rate strategy, chi-square method, and relationship coefficient method. </a:t>
            </a:r>
            <a:endParaRPr lang="en-US" b="1" dirty="0" smtClean="0"/>
          </a:p>
          <a:p>
            <a:r>
              <a:rPr lang="en-US" b="1" dirty="0" smtClean="0"/>
              <a:t>They </a:t>
            </a:r>
            <a:r>
              <a:rPr lang="en-US" b="1" dirty="0"/>
              <a:t>found </a:t>
            </a:r>
            <a:r>
              <a:rPr lang="en-US" b="1" dirty="0" smtClean="0"/>
              <a:t>hat</a:t>
            </a:r>
            <a:r>
              <a:rPr lang="en-US" b="1" dirty="0"/>
              <a:t> there's no relationship between components that hold the worker within the IT division and the components that impact the representative work </a:t>
            </a:r>
            <a:r>
              <a:rPr lang="en-US" b="1" dirty="0" smtClean="0"/>
              <a:t>environment.</a:t>
            </a:r>
          </a:p>
          <a:p>
            <a:r>
              <a:rPr lang="en-US" b="1" dirty="0" smtClean="0"/>
              <a:t> </a:t>
            </a:r>
            <a:r>
              <a:rPr lang="en-US" b="1" dirty="0" err="1"/>
              <a:t>Bindra</a:t>
            </a:r>
            <a:r>
              <a:rPr lang="en-US" b="1" dirty="0"/>
              <a:t>, Sehgal, and Jain, analyzed Representative Whittling </a:t>
            </a:r>
            <a:r>
              <a:rPr lang="en-US" b="1" dirty="0" smtClean="0"/>
              <a:t>down</a:t>
            </a:r>
            <a:r>
              <a:rPr lang="en-US" b="1" dirty="0"/>
              <a:t> information to foresee the representative steady loss based on five classes</a:t>
            </a:r>
            <a:r>
              <a:rPr lang="en-US" b="1" dirty="0" smtClean="0"/>
              <a:t>.</a:t>
            </a:r>
          </a:p>
          <a:p>
            <a:r>
              <a:rPr lang="en-US" b="1" dirty="0"/>
              <a:t>They utilize the Association Run the show Calculation ‘</a:t>
            </a:r>
            <a:r>
              <a:rPr lang="en-US" b="1" dirty="0" err="1"/>
              <a:t>Apriori</a:t>
            </a:r>
            <a:r>
              <a:rPr lang="en-US" b="1" dirty="0"/>
              <a:t>’ and Choice Tree Calculation ‘C5.0’. The conclusion is that the performance of the calculation is expanded when they utilize C5.0 with the affiliation run the show calculation as compared to utilizing C5.0 freely [6]. In 2016, Mishra and Lama proposed a demonstrate to make strides the effectiveness and execution of the Human Asset framework that will optimize commerce results by providing a system for Human Asset decision-making related choices comprising information mining and prescient analytics</a:t>
            </a:r>
          </a:p>
        </p:txBody>
      </p:sp>
    </p:spTree>
    <p:extLst>
      <p:ext uri="{BB962C8B-B14F-4D97-AF65-F5344CB8AC3E}">
        <p14:creationId xmlns:p14="http://schemas.microsoft.com/office/powerpoint/2010/main" val="17598289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23825"/>
            <a:ext cx="10690225" cy="1371600"/>
          </a:xfrm>
        </p:spPr>
        <p:txBody>
          <a:bodyPr/>
          <a:lstStyle/>
          <a:p>
            <a:pPr algn="ctr"/>
            <a:r>
              <a:rPr lang="en-US" dirty="0" smtClean="0">
                <a:solidFill>
                  <a:schemeClr val="tx1"/>
                </a:solidFill>
              </a:rPr>
              <a:t>LITERATURE REVIEW</a:t>
            </a:r>
            <a:endParaRPr lang="en-US" dirty="0">
              <a:solidFill>
                <a:schemeClr val="tx1"/>
              </a:solidFill>
            </a:endParaRPr>
          </a:p>
        </p:txBody>
      </p:sp>
      <p:sp>
        <p:nvSpPr>
          <p:cNvPr id="3" name="Content Placeholder 2"/>
          <p:cNvSpPr>
            <a:spLocks noGrp="1"/>
          </p:cNvSpPr>
          <p:nvPr>
            <p:ph idx="4294967295"/>
          </p:nvPr>
        </p:nvSpPr>
        <p:spPr>
          <a:xfrm>
            <a:off x="0" y="1495425"/>
            <a:ext cx="10690225" cy="5645150"/>
          </a:xfrm>
        </p:spPr>
        <p:txBody>
          <a:bodyPr>
            <a:noAutofit/>
          </a:bodyPr>
          <a:lstStyle/>
          <a:p>
            <a:pPr algn="just"/>
            <a:r>
              <a:rPr lang="en-US" sz="1600" b="1" dirty="0" err="1"/>
              <a:t>Nagadevara</a:t>
            </a:r>
            <a:r>
              <a:rPr lang="en-US" sz="1600" b="1" dirty="0"/>
              <a:t> et al, (2008), explored the relationship of withdrawal hones like delay and non-attendance, work content, residency and socio-economics on specialist turnover in a rapidly creating fragment just like the Indian computer program industry. </a:t>
            </a:r>
            <a:r>
              <a:rPr lang="en-US" sz="1600" b="1" dirty="0" smtClean="0"/>
              <a:t>The exceptional</a:t>
            </a:r>
            <a:r>
              <a:rPr lang="en-US" sz="1600" b="1" dirty="0"/>
              <a:t> </a:t>
            </a:r>
            <a:r>
              <a:rPr lang="en-US" sz="1600" b="1" dirty="0" smtClean="0"/>
              <a:t>portion</a:t>
            </a:r>
            <a:r>
              <a:rPr lang="en-US" sz="1600" b="1" dirty="0"/>
              <a:t> of this investigate was the utilization of </a:t>
            </a:r>
            <a:r>
              <a:rPr lang="en-US" sz="1600" b="1" dirty="0" smtClean="0"/>
              <a:t>five prescient</a:t>
            </a:r>
            <a:r>
              <a:rPr lang="en-US" sz="1600" b="1" dirty="0"/>
              <a:t> information mining </a:t>
            </a:r>
            <a:r>
              <a:rPr lang="en-US" sz="1600" b="1" dirty="0" smtClean="0"/>
              <a:t>methods (fake</a:t>
            </a:r>
            <a:r>
              <a:rPr lang="en-US" sz="1600" b="1" dirty="0"/>
              <a:t> neural systems,  </a:t>
            </a:r>
            <a:r>
              <a:rPr lang="en-US" sz="1600" b="1" dirty="0" smtClean="0"/>
              <a:t>calculated</a:t>
            </a:r>
            <a:r>
              <a:rPr lang="en-US" sz="1600" b="1" dirty="0"/>
              <a:t> relapse, classification and regression trees, classification trees (C5.0), and discriminant analysis) on a test information of 150 worker in a expansive software organization</a:t>
            </a:r>
            <a:r>
              <a:rPr lang="en-US" sz="1600" b="1" dirty="0" smtClean="0"/>
              <a:t>.</a:t>
            </a:r>
          </a:p>
          <a:p>
            <a:pPr algn="just"/>
            <a:r>
              <a:rPr lang="en-US" sz="1600" b="1" dirty="0" smtClean="0"/>
              <a:t> </a:t>
            </a:r>
            <a:r>
              <a:rPr lang="en-US" sz="1600" b="1" dirty="0"/>
              <a:t>The results of the inquire about clearly </a:t>
            </a:r>
            <a:r>
              <a:rPr lang="en-US" sz="1600" b="1" dirty="0" smtClean="0"/>
              <a:t>illustrate</a:t>
            </a:r>
            <a:r>
              <a:rPr lang="en-US" sz="1600" b="1" dirty="0"/>
              <a:t> a association </a:t>
            </a:r>
            <a:r>
              <a:rPr lang="en-US" sz="1600" b="1" dirty="0" smtClean="0"/>
              <a:t>between </a:t>
            </a:r>
            <a:r>
              <a:rPr lang="en-US" sz="1600" b="1" dirty="0"/>
              <a:t>withdrawal </a:t>
            </a:r>
            <a:r>
              <a:rPr lang="en-US" sz="1600" b="1" dirty="0" err="1"/>
              <a:t>behaviours</a:t>
            </a:r>
            <a:r>
              <a:rPr lang="en-US" sz="1600" b="1" dirty="0"/>
              <a:t> and employee turnover. </a:t>
            </a:r>
            <a:endParaRPr lang="en-US" sz="1600" b="1" dirty="0" smtClean="0"/>
          </a:p>
          <a:p>
            <a:pPr algn="just"/>
            <a:r>
              <a:rPr lang="en-US" sz="1600" b="1" dirty="0" smtClean="0"/>
              <a:t>This</a:t>
            </a:r>
            <a:r>
              <a:rPr lang="en-US" sz="1600" b="1" dirty="0"/>
              <a:t> think about raised many issues for future inquire about. To begin with, encourage investigate could explicitly gather information on measurement variables over a huge sample of organizations to examine </a:t>
            </a:r>
            <a:r>
              <a:rPr lang="en-US" sz="1600" b="1" dirty="0" smtClean="0"/>
              <a:t>the</a:t>
            </a:r>
            <a:r>
              <a:rPr lang="en-US" sz="1600" b="1" dirty="0"/>
              <a:t> association between statistic components and </a:t>
            </a:r>
            <a:r>
              <a:rPr lang="en-US" sz="1600" b="1" dirty="0" smtClean="0"/>
              <a:t>turnover.</a:t>
            </a:r>
          </a:p>
          <a:p>
            <a:pPr algn="just"/>
            <a:r>
              <a:rPr lang="en-US" sz="1600" b="1" dirty="0"/>
              <a:t> Moment, </a:t>
            </a:r>
            <a:r>
              <a:rPr lang="en-US" sz="1600" b="1" dirty="0" smtClean="0"/>
              <a:t>expansive </a:t>
            </a:r>
            <a:r>
              <a:rPr lang="en-US" sz="1600" b="1" dirty="0"/>
              <a:t> </a:t>
            </a:r>
            <a:r>
              <a:rPr lang="en-US" sz="1600" b="1" dirty="0" smtClean="0"/>
              <a:t>scale</a:t>
            </a:r>
            <a:r>
              <a:rPr lang="en-US" sz="1600" b="1" dirty="0"/>
              <a:t> information on variables within the past scholastic investigate which </a:t>
            </a:r>
            <a:r>
              <a:rPr lang="en-US" sz="1600" b="1" dirty="0" smtClean="0"/>
              <a:t>have an collected </a:t>
            </a:r>
            <a:r>
              <a:rPr lang="en-US" sz="1600" b="1" dirty="0"/>
              <a:t>In an exposition by Marjorie Laura Kane-Sellers (2007), the researchers did an examination to investigate the variables affecting laborer deliberate turnover within the North American professional deals drive of a Fortune 500 mechanical manufacturing firm. By considering Intentional Turn Over, the desire was to extend a prevalent understanding of Human Asset Improvement intercessions that seem improve worker maintenance. The central firm gave perceptions of the laborer database for all people from the master specialized deals control over a 14-years longitudinal period. The primary database passed on 21,271 discrete perceptions recognized by interesting worker clock number</a:t>
            </a:r>
          </a:p>
        </p:txBody>
      </p:sp>
    </p:spTree>
    <p:extLst>
      <p:ext uri="{BB962C8B-B14F-4D97-AF65-F5344CB8AC3E}">
        <p14:creationId xmlns:p14="http://schemas.microsoft.com/office/powerpoint/2010/main" val="1545724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PROBLEM FORMULATION</a:t>
            </a:r>
            <a:endParaRPr lang="en-US" dirty="0"/>
          </a:p>
        </p:txBody>
      </p:sp>
      <p:sp>
        <p:nvSpPr>
          <p:cNvPr id="3" name="Content Placeholder 2"/>
          <p:cNvSpPr>
            <a:spLocks noGrp="1"/>
          </p:cNvSpPr>
          <p:nvPr>
            <p:ph idx="1"/>
          </p:nvPr>
        </p:nvSpPr>
        <p:spPr/>
        <p:txBody>
          <a:bodyPr>
            <a:normAutofit/>
          </a:bodyPr>
          <a:lstStyle/>
          <a:p>
            <a:r>
              <a:rPr lang="en-US" dirty="0" smtClean="0"/>
              <a:t>Correlation </a:t>
            </a:r>
            <a:r>
              <a:rPr lang="en-US" dirty="0"/>
              <a:t>plot would be nice</a:t>
            </a:r>
          </a:p>
          <a:p>
            <a:r>
              <a:rPr lang="en-US" dirty="0"/>
              <a:t>Can we </a:t>
            </a:r>
            <a:r>
              <a:rPr lang="en-US" dirty="0" err="1" smtClean="0"/>
              <a:t>visuvalise</a:t>
            </a:r>
            <a:r>
              <a:rPr lang="en-US" dirty="0" smtClean="0"/>
              <a:t> the dataset? </a:t>
            </a:r>
            <a:r>
              <a:rPr lang="en-US" dirty="0"/>
              <a:t>Can get some feature </a:t>
            </a:r>
            <a:r>
              <a:rPr lang="en-US" dirty="0" err="1"/>
              <a:t>importances</a:t>
            </a:r>
            <a:r>
              <a:rPr lang="en-US" dirty="0"/>
              <a:t>.</a:t>
            </a:r>
          </a:p>
          <a:p>
            <a:r>
              <a:rPr lang="en-US" dirty="0"/>
              <a:t>What role does gender and age play in this workplace?</a:t>
            </a:r>
          </a:p>
          <a:p>
            <a:r>
              <a:rPr lang="en-US" dirty="0"/>
              <a:t>How much does income matter?</a:t>
            </a:r>
          </a:p>
          <a:p>
            <a:r>
              <a:rPr lang="en-US" dirty="0"/>
              <a:t>Are more educated people more likely to leave?</a:t>
            </a:r>
          </a:p>
          <a:p>
            <a:r>
              <a:rPr lang="en-US" dirty="0"/>
              <a:t>Which Education Field is more likely to leave</a:t>
            </a:r>
            <a:r>
              <a:rPr lang="en-US" dirty="0" smtClean="0"/>
              <a:t>?</a:t>
            </a:r>
            <a:endParaRPr lang="en-US" dirty="0"/>
          </a:p>
        </p:txBody>
      </p:sp>
    </p:spTree>
    <p:extLst>
      <p:ext uri="{BB962C8B-B14F-4D97-AF65-F5344CB8AC3E}">
        <p14:creationId xmlns:p14="http://schemas.microsoft.com/office/powerpoint/2010/main" val="263450823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PROBLEM FORMULATION</a:t>
            </a:r>
            <a:endParaRPr lang="en-US" dirty="0"/>
          </a:p>
        </p:txBody>
      </p:sp>
      <p:sp>
        <p:nvSpPr>
          <p:cNvPr id="3" name="Content Placeholder 2"/>
          <p:cNvSpPr>
            <a:spLocks noGrp="1"/>
          </p:cNvSpPr>
          <p:nvPr>
            <p:ph idx="1"/>
          </p:nvPr>
        </p:nvSpPr>
        <p:spPr/>
        <p:txBody>
          <a:bodyPr>
            <a:normAutofit fontScale="92500" lnSpcReduction="20000"/>
          </a:bodyPr>
          <a:lstStyle/>
          <a:p>
            <a:r>
              <a:rPr lang="en-US" dirty="0"/>
              <a:t>Does the source of the employee matter? Which website produces the best employees?</a:t>
            </a:r>
          </a:p>
          <a:p>
            <a:r>
              <a:rPr lang="en-US" dirty="0"/>
              <a:t>Is </a:t>
            </a:r>
            <a:r>
              <a:rPr lang="en-US" dirty="0" smtClean="0"/>
              <a:t>Job Level </a:t>
            </a:r>
            <a:r>
              <a:rPr lang="en-US" dirty="0"/>
              <a:t>equivalent to performance? Can we create a feature to measure this?</a:t>
            </a:r>
          </a:p>
          <a:p>
            <a:r>
              <a:rPr lang="en-US" dirty="0"/>
              <a:t>Is there a difference in gender?</a:t>
            </a:r>
          </a:p>
          <a:p>
            <a:r>
              <a:rPr lang="en-US" dirty="0"/>
              <a:t>People who live more than 25 minutes away from work tend to be less happy than those who don't. Lets see whether this is the case.</a:t>
            </a:r>
          </a:p>
          <a:p>
            <a:r>
              <a:rPr lang="en-US" dirty="0"/>
              <a:t>What sources are best for high performing employees?</a:t>
            </a:r>
          </a:p>
          <a:p>
            <a:r>
              <a:rPr lang="en-US" dirty="0"/>
              <a:t>What factors contribute to retaining high performing employees?</a:t>
            </a:r>
          </a:p>
          <a:p>
            <a:r>
              <a:rPr lang="en-US" dirty="0"/>
              <a:t>How does satisfaction and work-life balance relate to employee retention?</a:t>
            </a:r>
          </a:p>
          <a:p>
            <a:r>
              <a:rPr lang="en-US" dirty="0"/>
              <a:t>How many new hires leave in less than a year and why?</a:t>
            </a:r>
          </a:p>
          <a:p>
            <a:endParaRPr lang="en-US" dirty="0"/>
          </a:p>
          <a:p>
            <a:endParaRPr lang="en-US" dirty="0"/>
          </a:p>
        </p:txBody>
      </p:sp>
    </p:spTree>
    <p:extLst>
      <p:ext uri="{BB962C8B-B14F-4D97-AF65-F5344CB8AC3E}">
        <p14:creationId xmlns:p14="http://schemas.microsoft.com/office/powerpoint/2010/main" val="283597348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USES CASE</a:t>
            </a:r>
            <a:endParaRPr lang="en-US" b="1" dirty="0"/>
          </a:p>
        </p:txBody>
      </p:sp>
      <p:sp>
        <p:nvSpPr>
          <p:cNvPr id="3" name="Content Placeholder 2"/>
          <p:cNvSpPr>
            <a:spLocks noGrp="1"/>
          </p:cNvSpPr>
          <p:nvPr>
            <p:ph idx="1"/>
          </p:nvPr>
        </p:nvSpPr>
        <p:spPr>
          <a:xfrm>
            <a:off x="1154954" y="2356834"/>
            <a:ext cx="8825659" cy="3662966"/>
          </a:xfrm>
        </p:spPr>
        <p:txBody>
          <a:bodyPr>
            <a:normAutofit fontScale="77500" lnSpcReduction="20000"/>
          </a:bodyPr>
          <a:lstStyle/>
          <a:p>
            <a:r>
              <a:rPr lang="en-US" b="1" dirty="0"/>
              <a:t>This use case takes HR data and uses machine learning models to predict what employees will be more likely to leave given some attributes. Such model would help an organization predict employee attrition and define a strategy to reduce such costly problem.</a:t>
            </a:r>
          </a:p>
          <a:p>
            <a:r>
              <a:rPr lang="en-US" b="1" dirty="0"/>
              <a:t>The input dataset is an Excel file with information about 1470 employees. For each employee, in addition to whether the employee left or not (attrition), there are attributes / features such as age, employee role, daily rate, job satisfaction, years at the company, years in current role, etc.</a:t>
            </a:r>
          </a:p>
          <a:p>
            <a:r>
              <a:rPr lang="en-US" b="1" dirty="0"/>
              <a:t>The steps we will go through are:</a:t>
            </a:r>
          </a:p>
          <a:p>
            <a:r>
              <a:rPr lang="en-US" b="1" dirty="0"/>
              <a:t>Data preprocessing</a:t>
            </a:r>
          </a:p>
          <a:p>
            <a:r>
              <a:rPr lang="en-US" b="1" dirty="0"/>
              <a:t>Data analysis</a:t>
            </a:r>
          </a:p>
          <a:p>
            <a:r>
              <a:rPr lang="en-US" b="1" dirty="0"/>
              <a:t>Model training</a:t>
            </a:r>
          </a:p>
          <a:p>
            <a:r>
              <a:rPr lang="en-US" b="1" dirty="0"/>
              <a:t>Model validation</a:t>
            </a:r>
          </a:p>
          <a:p>
            <a:r>
              <a:rPr lang="en-US" b="1" dirty="0"/>
              <a:t>Model predictions</a:t>
            </a:r>
          </a:p>
          <a:p>
            <a:r>
              <a:rPr lang="en-US" b="1" dirty="0"/>
              <a:t>Visualization of results</a:t>
            </a:r>
          </a:p>
          <a:p>
            <a:endParaRPr lang="en-US" b="1" dirty="0"/>
          </a:p>
        </p:txBody>
      </p:sp>
    </p:spTree>
    <p:extLst>
      <p:ext uri="{BB962C8B-B14F-4D97-AF65-F5344CB8AC3E}">
        <p14:creationId xmlns:p14="http://schemas.microsoft.com/office/powerpoint/2010/main" val="18814647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EXPLORATORY DATA ANALYSIS</a:t>
            </a:r>
            <a:endParaRPr lang="en-US" b="1" dirty="0"/>
          </a:p>
        </p:txBody>
      </p:sp>
      <p:sp>
        <p:nvSpPr>
          <p:cNvPr id="3" name="Content Placeholder 2"/>
          <p:cNvSpPr>
            <a:spLocks noGrp="1"/>
          </p:cNvSpPr>
          <p:nvPr>
            <p:ph idx="1"/>
          </p:nvPr>
        </p:nvSpPr>
        <p:spPr/>
        <p:txBody>
          <a:bodyPr/>
          <a:lstStyle/>
          <a:p>
            <a:r>
              <a:rPr lang="en-US" b="1" dirty="0" smtClean="0"/>
              <a:t>Refers </a:t>
            </a:r>
            <a:r>
              <a:rPr lang="en-US" b="1" dirty="0"/>
              <a:t>to the process of performing initial investigations on the data so as to discover patterns, to spot inconsistencies, to test hypothesis and to check assumptions with the help of graphical </a:t>
            </a:r>
            <a:r>
              <a:rPr lang="en-US" b="1" dirty="0" smtClean="0"/>
              <a:t>representations</a:t>
            </a:r>
          </a:p>
          <a:p>
            <a:endParaRPr lang="en-US" b="1" dirty="0"/>
          </a:p>
          <a:p>
            <a:r>
              <a:rPr lang="en-US" b="1" dirty="0" smtClean="0"/>
              <a:t>GRAPHICAL APPROACHES LIKE,</a:t>
            </a:r>
          </a:p>
          <a:p>
            <a:pPr marL="0" indent="0">
              <a:buNone/>
            </a:pPr>
            <a:r>
              <a:rPr lang="en-US" b="1" dirty="0"/>
              <a:t> </a:t>
            </a:r>
            <a:r>
              <a:rPr lang="en-US" b="1" dirty="0" smtClean="0"/>
              <a:t>                         BOX PLOT</a:t>
            </a:r>
          </a:p>
          <a:p>
            <a:pPr marL="0" indent="0">
              <a:buNone/>
            </a:pPr>
            <a:r>
              <a:rPr lang="en-US" b="1" dirty="0"/>
              <a:t> </a:t>
            </a:r>
            <a:r>
              <a:rPr lang="en-US" b="1" dirty="0" smtClean="0"/>
              <a:t>                         CORRELATIONS</a:t>
            </a:r>
          </a:p>
          <a:p>
            <a:pPr marL="0" indent="0">
              <a:buNone/>
            </a:pPr>
            <a:r>
              <a:rPr lang="en-US" b="1" dirty="0"/>
              <a:t> </a:t>
            </a:r>
            <a:r>
              <a:rPr lang="en-US" b="1" dirty="0" smtClean="0"/>
              <a:t>                         COUNT PLOT etc.,</a:t>
            </a:r>
          </a:p>
        </p:txBody>
      </p:sp>
    </p:spTree>
    <p:extLst>
      <p:ext uri="{BB962C8B-B14F-4D97-AF65-F5344CB8AC3E}">
        <p14:creationId xmlns:p14="http://schemas.microsoft.com/office/powerpoint/2010/main" val="1086101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F5601063-AA70-4BDA-9ADA-A48F5F95EB5F}"/>
              </a:ext>
            </a:extLst>
          </p:cNvPr>
          <p:cNvSpPr>
            <a:spLocks noGrp="1"/>
          </p:cNvSpPr>
          <p:nvPr>
            <p:ph idx="1"/>
          </p:nvPr>
        </p:nvSpPr>
        <p:spPr>
          <a:xfrm>
            <a:off x="700635" y="2331076"/>
            <a:ext cx="10691265" cy="3773510"/>
          </a:xfrm>
        </p:spPr>
        <p:txBody>
          <a:bodyPr vert="horz" lIns="91440" tIns="45720" rIns="91440" bIns="45720" rtlCol="0" anchor="t">
            <a:noAutofit/>
          </a:bodyPr>
          <a:lstStyle/>
          <a:p>
            <a:pPr marL="0" indent="0" algn="ctr">
              <a:buNone/>
            </a:pPr>
            <a:r>
              <a:rPr lang="en-US" b="1" dirty="0">
                <a:ea typeface="+mn-lt"/>
                <a:cs typeface="+mn-lt"/>
              </a:rPr>
              <a:t> </a:t>
            </a:r>
            <a:r>
              <a:rPr lang="en-IN" b="1" dirty="0">
                <a:ea typeface="+mn-lt"/>
                <a:cs typeface="+mn-lt"/>
              </a:rPr>
              <a:t>Under the Supervision of</a:t>
            </a:r>
            <a:r>
              <a:rPr lang="en-US" b="1" dirty="0">
                <a:ea typeface="+mn-lt"/>
                <a:cs typeface="+mn-lt"/>
              </a:rPr>
              <a:t> </a:t>
            </a:r>
            <a:r>
              <a:rPr lang="en-IN" b="1" dirty="0">
                <a:ea typeface="+mn-lt"/>
                <a:cs typeface="+mn-lt"/>
              </a:rPr>
              <a:t> </a:t>
            </a:r>
            <a:r>
              <a:rPr lang="en-US" b="1" dirty="0">
                <a:ea typeface="+mn-lt"/>
                <a:cs typeface="+mn-lt"/>
              </a:rPr>
              <a:t> </a:t>
            </a:r>
            <a:endParaRPr lang="en-US" b="1" dirty="0"/>
          </a:p>
          <a:p>
            <a:pPr marL="0" indent="0" algn="ctr">
              <a:buNone/>
            </a:pPr>
            <a:r>
              <a:rPr lang="en-IN" b="1" dirty="0" smtClean="0">
                <a:ea typeface="+mn-lt"/>
                <a:cs typeface="+mn-lt"/>
              </a:rPr>
              <a:t>Dr . </a:t>
            </a:r>
            <a:r>
              <a:rPr lang="en-US" b="1" dirty="0" smtClean="0">
                <a:ea typeface="+mn-lt"/>
                <a:cs typeface="+mn-lt"/>
              </a:rPr>
              <a:t>B</a:t>
            </a:r>
            <a:r>
              <a:rPr lang="en-US" b="1" dirty="0">
                <a:ea typeface="+mn-lt"/>
                <a:cs typeface="+mn-lt"/>
              </a:rPr>
              <a:t>. RUSHI KUMAR </a:t>
            </a:r>
            <a:endParaRPr lang="en-US" b="1" dirty="0"/>
          </a:p>
          <a:p>
            <a:pPr marL="0" indent="0" algn="ctr">
              <a:buNone/>
            </a:pPr>
            <a:r>
              <a:rPr lang="en-IN" b="1" dirty="0">
                <a:ea typeface="+mn-lt"/>
                <a:cs typeface="+mn-lt"/>
              </a:rPr>
              <a:t>Assistant Professor (Senior)</a:t>
            </a:r>
            <a:r>
              <a:rPr lang="en-US" b="1" dirty="0">
                <a:ea typeface="+mn-lt"/>
                <a:cs typeface="+mn-lt"/>
              </a:rPr>
              <a:t> </a:t>
            </a:r>
            <a:endParaRPr lang="en-US" b="1" dirty="0"/>
          </a:p>
          <a:p>
            <a:pPr marL="0" indent="0" algn="ctr">
              <a:buNone/>
            </a:pPr>
            <a:r>
              <a:rPr lang="en-IN" b="1" dirty="0">
                <a:ea typeface="+mn-lt"/>
                <a:cs typeface="+mn-lt"/>
              </a:rPr>
              <a:t>Department of Mathematics</a:t>
            </a:r>
            <a:r>
              <a:rPr lang="en-US" b="1" dirty="0">
                <a:ea typeface="+mn-lt"/>
                <a:cs typeface="+mn-lt"/>
              </a:rPr>
              <a:t> </a:t>
            </a:r>
            <a:endParaRPr lang="en-US" b="1" dirty="0"/>
          </a:p>
          <a:p>
            <a:pPr marL="0" indent="0" algn="ctr">
              <a:buNone/>
            </a:pPr>
            <a:r>
              <a:rPr lang="en-IN" b="1" dirty="0">
                <a:ea typeface="+mn-lt"/>
                <a:cs typeface="+mn-lt"/>
              </a:rPr>
              <a:t>School of Advanced Sciences</a:t>
            </a:r>
            <a:r>
              <a:rPr lang="en-US" b="1" dirty="0">
                <a:ea typeface="+mn-lt"/>
                <a:cs typeface="+mn-lt"/>
              </a:rPr>
              <a:t> </a:t>
            </a:r>
            <a:r>
              <a:rPr lang="en-IN" b="1" dirty="0">
                <a:ea typeface="+mn-lt"/>
                <a:cs typeface="+mn-lt"/>
              </a:rPr>
              <a:t> </a:t>
            </a:r>
            <a:r>
              <a:rPr lang="en-US" b="1" dirty="0">
                <a:ea typeface="+mn-lt"/>
                <a:cs typeface="+mn-lt"/>
              </a:rPr>
              <a:t> </a:t>
            </a:r>
            <a:endParaRPr lang="en-US" b="1" dirty="0"/>
          </a:p>
          <a:p>
            <a:pPr marL="0" indent="0" algn="ctr">
              <a:buNone/>
            </a:pPr>
            <a:r>
              <a:rPr lang="en-IN" b="1" dirty="0">
                <a:ea typeface="+mn-lt"/>
                <a:cs typeface="+mn-lt"/>
              </a:rPr>
              <a:t> </a:t>
            </a:r>
            <a:r>
              <a:rPr lang="en-US" b="1" dirty="0">
                <a:ea typeface="+mn-lt"/>
                <a:cs typeface="+mn-lt"/>
              </a:rPr>
              <a:t> </a:t>
            </a:r>
            <a:endParaRPr lang="en-US" b="1" dirty="0"/>
          </a:p>
          <a:p>
            <a:pPr marL="0" indent="0" algn="ctr">
              <a:buNone/>
            </a:pPr>
            <a:r>
              <a:rPr lang="en-IN" b="1" dirty="0">
                <a:ea typeface="+mn-lt"/>
                <a:cs typeface="+mn-lt"/>
              </a:rPr>
              <a:t>VELLORE INSTITUTE OF TECHNOLOGY</a:t>
            </a:r>
            <a:r>
              <a:rPr lang="en-US" b="1" dirty="0">
                <a:ea typeface="+mn-lt"/>
                <a:cs typeface="+mn-lt"/>
              </a:rPr>
              <a:t> </a:t>
            </a:r>
            <a:endParaRPr lang="en-US" b="1" dirty="0"/>
          </a:p>
          <a:p>
            <a:pPr marL="0" indent="0" algn="ctr">
              <a:buNone/>
            </a:pPr>
            <a:r>
              <a:rPr lang="en-IN" b="1" dirty="0">
                <a:ea typeface="+mn-lt"/>
                <a:cs typeface="+mn-lt"/>
              </a:rPr>
              <a:t>VELLORE – 632 014</a:t>
            </a:r>
            <a:r>
              <a:rPr lang="en-US" b="1" dirty="0">
                <a:ea typeface="+mn-lt"/>
                <a:cs typeface="+mn-lt"/>
              </a:rPr>
              <a:t> </a:t>
            </a:r>
            <a:endParaRPr lang="en-US" b="1" dirty="0"/>
          </a:p>
          <a:p>
            <a:pPr marL="0" indent="0" algn="ctr">
              <a:buNone/>
            </a:pPr>
            <a:r>
              <a:rPr lang="en-IN" b="1" dirty="0">
                <a:ea typeface="+mn-lt"/>
                <a:cs typeface="+mn-lt"/>
              </a:rPr>
              <a:t>TAMIL NADU</a:t>
            </a:r>
            <a:r>
              <a:rPr lang="en-US" b="1" dirty="0">
                <a:ea typeface="+mn-lt"/>
                <a:cs typeface="+mn-lt"/>
              </a:rPr>
              <a:t> </a:t>
            </a:r>
            <a:endParaRPr lang="en-US" b="1" dirty="0"/>
          </a:p>
          <a:p>
            <a:pPr marL="0" indent="0" algn="ctr">
              <a:buNone/>
            </a:pPr>
            <a:r>
              <a:rPr lang="en-IN" b="1" dirty="0">
                <a:ea typeface="+mn-lt"/>
                <a:cs typeface="+mn-lt"/>
              </a:rPr>
              <a:t>INDIA</a:t>
            </a:r>
            <a:r>
              <a:rPr lang="en-US" b="1" dirty="0">
                <a:ea typeface="+mn-lt"/>
                <a:cs typeface="+mn-lt"/>
              </a:rPr>
              <a:t> </a:t>
            </a:r>
            <a:endParaRPr lang="en-US" b="1" dirty="0"/>
          </a:p>
          <a:p>
            <a:pPr marL="0" indent="0" algn="ctr">
              <a:buNone/>
            </a:pPr>
            <a:r>
              <a:rPr lang="en-IN" sz="1200" b="1" dirty="0">
                <a:ea typeface="+mn-lt"/>
                <a:cs typeface="+mn-lt"/>
              </a:rPr>
              <a:t> </a:t>
            </a:r>
            <a:r>
              <a:rPr lang="en-US" sz="1200" dirty="0">
                <a:ea typeface="+mn-lt"/>
                <a:cs typeface="+mn-lt"/>
              </a:rPr>
              <a:t> </a:t>
            </a:r>
            <a:r>
              <a:rPr lang="en-US" sz="1200" b="1" dirty="0" smtClean="0">
                <a:ea typeface="+mn-lt"/>
                <a:cs typeface="+mn-lt"/>
              </a:rPr>
              <a:t>MAY</a:t>
            </a:r>
            <a:r>
              <a:rPr lang="en-IN" sz="1200" b="1" dirty="0" smtClean="0">
                <a:ea typeface="+mn-lt"/>
                <a:cs typeface="+mn-lt"/>
              </a:rPr>
              <a:t> </a:t>
            </a:r>
            <a:r>
              <a:rPr lang="en-IN" sz="1200" b="1" dirty="0">
                <a:ea typeface="+mn-lt"/>
                <a:cs typeface="+mn-lt"/>
              </a:rPr>
              <a:t>202</a:t>
            </a:r>
            <a:r>
              <a:rPr lang="en-US" sz="1200" b="1" dirty="0">
                <a:ea typeface="+mn-lt"/>
                <a:cs typeface="+mn-lt"/>
              </a:rPr>
              <a:t>1</a:t>
            </a:r>
            <a:r>
              <a:rPr lang="en-US" sz="1200" dirty="0">
                <a:ea typeface="+mn-lt"/>
                <a:cs typeface="+mn-lt"/>
              </a:rPr>
              <a:t> </a:t>
            </a:r>
            <a:endParaRPr lang="en-US" sz="1200" dirty="0"/>
          </a:p>
        </p:txBody>
      </p:sp>
    </p:spTree>
    <p:extLst>
      <p:ext uri="{BB962C8B-B14F-4D97-AF65-F5344CB8AC3E}">
        <p14:creationId xmlns:p14="http://schemas.microsoft.com/office/powerpoint/2010/main" val="15485535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Count plot</a:t>
            </a:r>
            <a:br>
              <a:rPr lang="en-US" b="1" dirty="0" smtClean="0"/>
            </a:br>
            <a:r>
              <a:rPr lang="en-US" b="1" dirty="0" smtClean="0"/>
              <a:t>no. of former vs current </a:t>
            </a:r>
            <a:r>
              <a:rPr lang="en-US" b="1" dirty="0" err="1" smtClean="0"/>
              <a:t>emp</a:t>
            </a:r>
            <a:endParaRPr lang="en-US" b="1" dirty="0"/>
          </a:p>
        </p:txBody>
      </p:sp>
      <p:pic>
        <p:nvPicPr>
          <p:cNvPr id="6" name="Picture 5"/>
          <p:cNvPicPr>
            <a:picLocks noChangeAspect="1"/>
          </p:cNvPicPr>
          <p:nvPr/>
        </p:nvPicPr>
        <p:blipFill>
          <a:blip r:embed="rId2"/>
          <a:stretch>
            <a:fillRect/>
          </a:stretch>
        </p:blipFill>
        <p:spPr>
          <a:xfrm>
            <a:off x="1154954" y="2603500"/>
            <a:ext cx="4562475" cy="3282145"/>
          </a:xfrm>
          <a:prstGeom prst="rect">
            <a:avLst/>
          </a:prstGeom>
        </p:spPr>
      </p:pic>
      <p:pic>
        <p:nvPicPr>
          <p:cNvPr id="7" name="Picture 6"/>
          <p:cNvPicPr>
            <a:picLocks noChangeAspect="1"/>
          </p:cNvPicPr>
          <p:nvPr/>
        </p:nvPicPr>
        <p:blipFill>
          <a:blip r:embed="rId3"/>
          <a:stretch>
            <a:fillRect/>
          </a:stretch>
        </p:blipFill>
        <p:spPr>
          <a:xfrm>
            <a:off x="5911253" y="2806653"/>
            <a:ext cx="3962400" cy="3078991"/>
          </a:xfrm>
          <a:prstGeom prst="rect">
            <a:avLst/>
          </a:prstGeom>
        </p:spPr>
      </p:pic>
    </p:spTree>
    <p:extLst>
      <p:ext uri="{BB962C8B-B14F-4D97-AF65-F5344CB8AC3E}">
        <p14:creationId xmlns:p14="http://schemas.microsoft.com/office/powerpoint/2010/main" val="7317641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PIE CHART</a:t>
            </a:r>
            <a:endParaRPr lang="en-US" b="1" dirty="0"/>
          </a:p>
        </p:txBody>
      </p:sp>
      <p:pic>
        <p:nvPicPr>
          <p:cNvPr id="4" name="Picture 3"/>
          <p:cNvPicPr>
            <a:picLocks noChangeAspect="1"/>
          </p:cNvPicPr>
          <p:nvPr/>
        </p:nvPicPr>
        <p:blipFill>
          <a:blip r:embed="rId2"/>
          <a:stretch>
            <a:fillRect/>
          </a:stretch>
        </p:blipFill>
        <p:spPr>
          <a:xfrm>
            <a:off x="1154954" y="2603500"/>
            <a:ext cx="4619625" cy="3416300"/>
          </a:xfrm>
          <a:prstGeom prst="rect">
            <a:avLst/>
          </a:prstGeom>
        </p:spPr>
      </p:pic>
      <p:pic>
        <p:nvPicPr>
          <p:cNvPr id="5" name="Picture 4"/>
          <p:cNvPicPr>
            <a:picLocks noChangeAspect="1"/>
          </p:cNvPicPr>
          <p:nvPr/>
        </p:nvPicPr>
        <p:blipFill>
          <a:blip r:embed="rId3"/>
          <a:stretch>
            <a:fillRect/>
          </a:stretch>
        </p:blipFill>
        <p:spPr>
          <a:xfrm>
            <a:off x="5774579" y="2743670"/>
            <a:ext cx="3723616" cy="2858640"/>
          </a:xfrm>
          <a:prstGeom prst="rect">
            <a:avLst/>
          </a:prstGeom>
        </p:spPr>
      </p:pic>
    </p:spTree>
    <p:extLst>
      <p:ext uri="{BB962C8B-B14F-4D97-AF65-F5344CB8AC3E}">
        <p14:creationId xmlns:p14="http://schemas.microsoft.com/office/powerpoint/2010/main" val="9006823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GENDER WISE BIAS NESS</a:t>
            </a:r>
            <a:endParaRPr lang="en-US" b="1" dirty="0"/>
          </a:p>
        </p:txBody>
      </p:sp>
      <p:pic>
        <p:nvPicPr>
          <p:cNvPr id="4" name="Picture 3"/>
          <p:cNvPicPr>
            <a:picLocks noChangeAspect="1"/>
          </p:cNvPicPr>
          <p:nvPr/>
        </p:nvPicPr>
        <p:blipFill>
          <a:blip r:embed="rId2"/>
          <a:stretch>
            <a:fillRect/>
          </a:stretch>
        </p:blipFill>
        <p:spPr>
          <a:xfrm>
            <a:off x="1154954" y="2503867"/>
            <a:ext cx="4514850" cy="3613598"/>
          </a:xfrm>
          <a:prstGeom prst="rect">
            <a:avLst/>
          </a:prstGeom>
        </p:spPr>
      </p:pic>
      <p:pic>
        <p:nvPicPr>
          <p:cNvPr id="5" name="Picture 4"/>
          <p:cNvPicPr>
            <a:picLocks noChangeAspect="1"/>
          </p:cNvPicPr>
          <p:nvPr/>
        </p:nvPicPr>
        <p:blipFill>
          <a:blip r:embed="rId3"/>
          <a:stretch>
            <a:fillRect/>
          </a:stretch>
        </p:blipFill>
        <p:spPr>
          <a:xfrm>
            <a:off x="6350895" y="3085764"/>
            <a:ext cx="3565472" cy="2933223"/>
          </a:xfrm>
          <a:prstGeom prst="rect">
            <a:avLst/>
          </a:prstGeom>
        </p:spPr>
      </p:pic>
    </p:spTree>
    <p:extLst>
      <p:ext uri="{BB962C8B-B14F-4D97-AF65-F5344CB8AC3E}">
        <p14:creationId xmlns:p14="http://schemas.microsoft.com/office/powerpoint/2010/main" val="12338956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GENDER VS WORKLIFE BALANCE VISULAIZATION</a:t>
            </a:r>
            <a:endParaRPr lang="en-US" b="1" dirty="0"/>
          </a:p>
        </p:txBody>
      </p:sp>
      <p:pic>
        <p:nvPicPr>
          <p:cNvPr id="4" name="Picture 3"/>
          <p:cNvPicPr>
            <a:picLocks noChangeAspect="1"/>
          </p:cNvPicPr>
          <p:nvPr/>
        </p:nvPicPr>
        <p:blipFill>
          <a:blip r:embed="rId2"/>
          <a:stretch>
            <a:fillRect/>
          </a:stretch>
        </p:blipFill>
        <p:spPr>
          <a:xfrm>
            <a:off x="3023048" y="2189408"/>
            <a:ext cx="5295900" cy="4378817"/>
          </a:xfrm>
          <a:prstGeom prst="rect">
            <a:avLst/>
          </a:prstGeom>
        </p:spPr>
      </p:pic>
    </p:spTree>
    <p:extLst>
      <p:ext uri="{BB962C8B-B14F-4D97-AF65-F5344CB8AC3E}">
        <p14:creationId xmlns:p14="http://schemas.microsoft.com/office/powerpoint/2010/main" val="32684342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MARITAL STATUS BASED VISUALIZATION</a:t>
            </a:r>
            <a:endParaRPr lang="en-US" dirty="0"/>
          </a:p>
        </p:txBody>
      </p:sp>
      <p:pic>
        <p:nvPicPr>
          <p:cNvPr id="4" name="Picture 3"/>
          <p:cNvPicPr>
            <a:picLocks noChangeAspect="1"/>
          </p:cNvPicPr>
          <p:nvPr/>
        </p:nvPicPr>
        <p:blipFill>
          <a:blip r:embed="rId2"/>
          <a:stretch>
            <a:fillRect/>
          </a:stretch>
        </p:blipFill>
        <p:spPr>
          <a:xfrm>
            <a:off x="2837596" y="1904196"/>
            <a:ext cx="6287608" cy="4792818"/>
          </a:xfrm>
          <a:prstGeom prst="rect">
            <a:avLst/>
          </a:prstGeom>
        </p:spPr>
      </p:pic>
    </p:spTree>
    <p:extLst>
      <p:ext uri="{BB962C8B-B14F-4D97-AF65-F5344CB8AC3E}">
        <p14:creationId xmlns:p14="http://schemas.microsoft.com/office/powerpoint/2010/main" val="42344283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BUSINESS TRAVEL AFFECT ATTRITION</a:t>
            </a:r>
            <a:endParaRPr lang="en-US" b="1" dirty="0"/>
          </a:p>
        </p:txBody>
      </p:sp>
      <p:pic>
        <p:nvPicPr>
          <p:cNvPr id="4" name="Content Placeholder 3"/>
          <p:cNvPicPr>
            <a:picLocks noGrp="1" noChangeAspect="1"/>
          </p:cNvPicPr>
          <p:nvPr>
            <p:ph idx="1"/>
          </p:nvPr>
        </p:nvPicPr>
        <p:blipFill>
          <a:blip r:embed="rId2"/>
          <a:stretch>
            <a:fillRect/>
          </a:stretch>
        </p:blipFill>
        <p:spPr>
          <a:xfrm>
            <a:off x="2163651" y="2603500"/>
            <a:ext cx="7405352" cy="3416300"/>
          </a:xfrm>
          <a:prstGeom prst="rect">
            <a:avLst/>
          </a:prstGeom>
        </p:spPr>
      </p:pic>
    </p:spTree>
    <p:extLst>
      <p:ext uri="{BB962C8B-B14F-4D97-AF65-F5344CB8AC3E}">
        <p14:creationId xmlns:p14="http://schemas.microsoft.com/office/powerpoint/2010/main" val="12034483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BOX PLOT OF AGE AFFECT </a:t>
            </a:r>
            <a:r>
              <a:rPr lang="en-US" dirty="0" smtClean="0"/>
              <a:t>ATTRITION</a:t>
            </a:r>
            <a:endParaRPr lang="en-US" dirty="0"/>
          </a:p>
        </p:txBody>
      </p:sp>
      <p:pic>
        <p:nvPicPr>
          <p:cNvPr id="4" name="Picture 3"/>
          <p:cNvPicPr>
            <a:picLocks noChangeAspect="1"/>
          </p:cNvPicPr>
          <p:nvPr/>
        </p:nvPicPr>
        <p:blipFill>
          <a:blip r:embed="rId2"/>
          <a:stretch>
            <a:fillRect/>
          </a:stretch>
        </p:blipFill>
        <p:spPr>
          <a:xfrm>
            <a:off x="2921047" y="2261852"/>
            <a:ext cx="5229225" cy="4343400"/>
          </a:xfrm>
          <a:prstGeom prst="rect">
            <a:avLst/>
          </a:prstGeom>
        </p:spPr>
      </p:pic>
    </p:spTree>
    <p:extLst>
      <p:ext uri="{BB962C8B-B14F-4D97-AF65-F5344CB8AC3E}">
        <p14:creationId xmlns:p14="http://schemas.microsoft.com/office/powerpoint/2010/main" val="13871133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SWITCHING JOBS WITH BAR PLOTS</a:t>
            </a:r>
            <a:endParaRPr lang="en-US" b="1" dirty="0"/>
          </a:p>
        </p:txBody>
      </p:sp>
      <p:pic>
        <p:nvPicPr>
          <p:cNvPr id="4" name="Picture 3"/>
          <p:cNvPicPr>
            <a:picLocks noChangeAspect="1"/>
          </p:cNvPicPr>
          <p:nvPr/>
        </p:nvPicPr>
        <p:blipFill>
          <a:blip r:embed="rId2"/>
          <a:stretch>
            <a:fillRect/>
          </a:stretch>
        </p:blipFill>
        <p:spPr>
          <a:xfrm>
            <a:off x="2662773" y="2230795"/>
            <a:ext cx="5114925" cy="4276725"/>
          </a:xfrm>
          <a:prstGeom prst="rect">
            <a:avLst/>
          </a:prstGeom>
        </p:spPr>
      </p:pic>
    </p:spTree>
    <p:extLst>
      <p:ext uri="{BB962C8B-B14F-4D97-AF65-F5344CB8AC3E}">
        <p14:creationId xmlns:p14="http://schemas.microsoft.com/office/powerpoint/2010/main" val="3327296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CORRELATION OF DATASET</a:t>
            </a:r>
            <a:endParaRPr lang="en-US" dirty="0"/>
          </a:p>
        </p:txBody>
      </p:sp>
      <p:pic>
        <p:nvPicPr>
          <p:cNvPr id="4" name="Content Placeholder 3"/>
          <p:cNvPicPr>
            <a:picLocks noGrp="1" noChangeAspect="1"/>
          </p:cNvPicPr>
          <p:nvPr>
            <p:ph idx="1"/>
          </p:nvPr>
        </p:nvPicPr>
        <p:blipFill>
          <a:blip r:embed="rId2"/>
          <a:stretch>
            <a:fillRect/>
          </a:stretch>
        </p:blipFill>
        <p:spPr>
          <a:xfrm>
            <a:off x="566671" y="2543573"/>
            <a:ext cx="4510565" cy="3862593"/>
          </a:xfrm>
          <a:prstGeom prst="rect">
            <a:avLst/>
          </a:prstGeom>
        </p:spPr>
      </p:pic>
      <p:sp>
        <p:nvSpPr>
          <p:cNvPr id="5" name="Rectangle 4"/>
          <p:cNvSpPr/>
          <p:nvPr/>
        </p:nvSpPr>
        <p:spPr>
          <a:xfrm>
            <a:off x="5252325" y="2313808"/>
            <a:ext cx="6802300" cy="4247317"/>
          </a:xfrm>
          <a:prstGeom prst="rect">
            <a:avLst/>
          </a:prstGeom>
        </p:spPr>
        <p:txBody>
          <a:bodyPr wrap="square">
            <a:spAutoFit/>
          </a:bodyPr>
          <a:lstStyle/>
          <a:p>
            <a:pPr algn="just"/>
            <a:r>
              <a:rPr lang="en-US" b="1" i="0" dirty="0" smtClean="0">
                <a:solidFill>
                  <a:srgbClr val="3B3835"/>
                </a:solidFill>
                <a:effectLst/>
                <a:latin typeface="Helvetica Neue"/>
              </a:rPr>
              <a:t>Correlation is a statistical technique which determines how one variables moves/changes in relation with the other variable. </a:t>
            </a:r>
            <a:endParaRPr lang="en-US" b="1" dirty="0">
              <a:solidFill>
                <a:srgbClr val="3B3835"/>
              </a:solidFill>
              <a:latin typeface="Helvetica Neue"/>
            </a:endParaRPr>
          </a:p>
          <a:p>
            <a:pPr algn="just"/>
            <a:r>
              <a:rPr lang="en-US" b="1" i="0" dirty="0" smtClean="0">
                <a:solidFill>
                  <a:srgbClr val="3B3835"/>
                </a:solidFill>
                <a:effectLst/>
                <a:latin typeface="Helvetica Neue"/>
              </a:rPr>
              <a:t>It’s a bi-variant analysis measure which describes the association between different variables. Usefulness of </a:t>
            </a:r>
          </a:p>
          <a:p>
            <a:pPr algn="just"/>
            <a:endParaRPr lang="en-US" b="1" dirty="0">
              <a:solidFill>
                <a:srgbClr val="3B3835"/>
              </a:solidFill>
              <a:latin typeface="Helvetica Neue"/>
            </a:endParaRPr>
          </a:p>
          <a:p>
            <a:pPr algn="just"/>
            <a:r>
              <a:rPr lang="en-US" b="1" i="0" dirty="0" smtClean="0">
                <a:solidFill>
                  <a:srgbClr val="3B3835"/>
                </a:solidFill>
                <a:effectLst/>
                <a:latin typeface="Helvetica Neue"/>
              </a:rPr>
              <a:t>Correlation matrix – </a:t>
            </a:r>
          </a:p>
          <a:p>
            <a:pPr algn="just"/>
            <a:r>
              <a:rPr lang="en-US" b="1" i="0" dirty="0" smtClean="0">
                <a:solidFill>
                  <a:srgbClr val="3B3835"/>
                </a:solidFill>
                <a:effectLst/>
                <a:latin typeface="Helvetica Neue"/>
              </a:rPr>
              <a:t>1. If two variables are closely correlated, then we can predict one variable from the other. </a:t>
            </a:r>
            <a:endParaRPr lang="en-US" b="1" dirty="0">
              <a:solidFill>
                <a:srgbClr val="3B3835"/>
              </a:solidFill>
              <a:latin typeface="Helvetica Neue"/>
            </a:endParaRPr>
          </a:p>
          <a:p>
            <a:pPr algn="just"/>
            <a:r>
              <a:rPr lang="en-US" b="1" i="0" dirty="0" smtClean="0">
                <a:solidFill>
                  <a:srgbClr val="3B3835"/>
                </a:solidFill>
                <a:effectLst/>
                <a:latin typeface="Helvetica Neue"/>
              </a:rPr>
              <a:t>2. Correlation plays a vital role in locating the important variables on which other variables depend. </a:t>
            </a:r>
          </a:p>
          <a:p>
            <a:pPr algn="just"/>
            <a:r>
              <a:rPr lang="en-US" b="1" i="0" dirty="0" smtClean="0">
                <a:solidFill>
                  <a:srgbClr val="3B3835"/>
                </a:solidFill>
                <a:effectLst/>
                <a:latin typeface="Helvetica Neue"/>
              </a:rPr>
              <a:t> 3. It is used as the foundation for various modeling techniques. </a:t>
            </a:r>
            <a:endParaRPr lang="en-US" b="1" dirty="0">
              <a:solidFill>
                <a:srgbClr val="3B3835"/>
              </a:solidFill>
              <a:latin typeface="Helvetica Neue"/>
            </a:endParaRPr>
          </a:p>
          <a:p>
            <a:pPr algn="just"/>
            <a:r>
              <a:rPr lang="en-US" b="1" i="0" dirty="0" smtClean="0">
                <a:solidFill>
                  <a:srgbClr val="3B3835"/>
                </a:solidFill>
                <a:effectLst/>
                <a:latin typeface="Helvetica Neue"/>
              </a:rPr>
              <a:t>4. Proper correlation analysis leads to better understanding of data.</a:t>
            </a:r>
            <a:endParaRPr lang="en-US" b="1" dirty="0"/>
          </a:p>
        </p:txBody>
      </p:sp>
    </p:spTree>
    <p:extLst>
      <p:ext uri="{BB962C8B-B14F-4D97-AF65-F5344CB8AC3E}">
        <p14:creationId xmlns:p14="http://schemas.microsoft.com/office/powerpoint/2010/main" val="3483044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TOTAL DATASET CORRELATION</a:t>
            </a:r>
            <a:endParaRPr lang="en-US" dirty="0"/>
          </a:p>
        </p:txBody>
      </p:sp>
      <p:pic>
        <p:nvPicPr>
          <p:cNvPr id="4" name="Picture 3"/>
          <p:cNvPicPr>
            <a:picLocks noChangeAspect="1"/>
          </p:cNvPicPr>
          <p:nvPr/>
        </p:nvPicPr>
        <p:blipFill>
          <a:blip r:embed="rId2"/>
          <a:stretch>
            <a:fillRect/>
          </a:stretch>
        </p:blipFill>
        <p:spPr>
          <a:xfrm>
            <a:off x="1571223" y="1801768"/>
            <a:ext cx="7984901" cy="4619625"/>
          </a:xfrm>
          <a:prstGeom prst="rect">
            <a:avLst/>
          </a:prstGeom>
        </p:spPr>
      </p:pic>
    </p:spTree>
    <p:extLst>
      <p:ext uri="{BB962C8B-B14F-4D97-AF65-F5344CB8AC3E}">
        <p14:creationId xmlns:p14="http://schemas.microsoft.com/office/powerpoint/2010/main" val="1751535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5924B26-ED3E-4198-B245-30F3F8ACAC82}"/>
              </a:ext>
            </a:extLst>
          </p:cNvPr>
          <p:cNvSpPr>
            <a:spLocks noGrp="1"/>
          </p:cNvSpPr>
          <p:nvPr>
            <p:ph type="title"/>
          </p:nvPr>
        </p:nvSpPr>
        <p:spPr/>
        <p:txBody>
          <a:bodyPr/>
          <a:lstStyle/>
          <a:p>
            <a:pPr algn="ctr"/>
            <a:r>
              <a:rPr lang="en-US" dirty="0" smtClean="0"/>
              <a:t>OBJECTIVE</a:t>
            </a:r>
            <a:endParaRPr lang="en-US" dirty="0"/>
          </a:p>
        </p:txBody>
      </p:sp>
      <p:sp>
        <p:nvSpPr>
          <p:cNvPr id="3" name="Content Placeholder 2">
            <a:extLst>
              <a:ext uri="{FF2B5EF4-FFF2-40B4-BE49-F238E27FC236}">
                <a16:creationId xmlns:a16="http://schemas.microsoft.com/office/drawing/2014/main" xmlns="" id="{7BC1D860-6C38-457F-AC95-C863E273B687}"/>
              </a:ext>
            </a:extLst>
          </p:cNvPr>
          <p:cNvSpPr>
            <a:spLocks noGrp="1"/>
          </p:cNvSpPr>
          <p:nvPr>
            <p:ph idx="1"/>
          </p:nvPr>
        </p:nvSpPr>
        <p:spPr>
          <a:xfrm>
            <a:off x="700635" y="2692371"/>
            <a:ext cx="10691265" cy="3636088"/>
          </a:xfrm>
        </p:spPr>
        <p:txBody>
          <a:bodyPr/>
          <a:lstStyle/>
          <a:p>
            <a:r>
              <a:rPr lang="en-US" b="1" dirty="0" smtClean="0"/>
              <a:t>This project objective </a:t>
            </a:r>
            <a:r>
              <a:rPr lang="en-US" b="1" dirty="0"/>
              <a:t>is to predict the rate of attrition for every worker, to seek out </a:t>
            </a:r>
            <a:r>
              <a:rPr lang="en-US" b="1" dirty="0" smtClean="0"/>
              <a:t>who’s </a:t>
            </a:r>
            <a:r>
              <a:rPr lang="en-US" b="1" dirty="0"/>
              <a:t>a lot of probably to go away the organization.</a:t>
            </a:r>
          </a:p>
          <a:p>
            <a:r>
              <a:rPr lang="en-US" b="1" dirty="0"/>
              <a:t> </a:t>
            </a:r>
            <a:r>
              <a:rPr lang="en-US" b="1" dirty="0" smtClean="0"/>
              <a:t>It'll </a:t>
            </a:r>
            <a:r>
              <a:rPr lang="en-US" b="1" dirty="0"/>
              <a:t>facilitate organizations to seek out ways that to stop attrition or to set up before the hiring of latest candidate.</a:t>
            </a:r>
          </a:p>
          <a:p>
            <a:r>
              <a:rPr lang="en-US" b="1" dirty="0"/>
              <a:t> Attrition proves to be a expensive and time intense downside for the organization and it conjointly ends up in loss of productivity.</a:t>
            </a:r>
          </a:p>
          <a:p>
            <a:r>
              <a:rPr lang="en-US" b="1" dirty="0"/>
              <a:t> The scope of the project extends to firms altogether industries.</a:t>
            </a:r>
          </a:p>
        </p:txBody>
      </p:sp>
    </p:spTree>
    <p:extLst>
      <p:ext uri="{BB962C8B-B14F-4D97-AF65-F5344CB8AC3E}">
        <p14:creationId xmlns:p14="http://schemas.microsoft.com/office/powerpoint/2010/main" val="39115111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DATA PREPROCESSING</a:t>
            </a:r>
            <a:endParaRPr lang="en-US" b="1" dirty="0"/>
          </a:p>
        </p:txBody>
      </p:sp>
      <p:sp>
        <p:nvSpPr>
          <p:cNvPr id="3" name="Content Placeholder 2"/>
          <p:cNvSpPr>
            <a:spLocks noGrp="1"/>
          </p:cNvSpPr>
          <p:nvPr>
            <p:ph idx="1"/>
          </p:nvPr>
        </p:nvSpPr>
        <p:spPr/>
        <p:txBody>
          <a:bodyPr>
            <a:normAutofit fontScale="92500" lnSpcReduction="20000"/>
          </a:bodyPr>
          <a:lstStyle/>
          <a:p>
            <a:r>
              <a:rPr lang="en-US" b="1" dirty="0" smtClean="0"/>
              <a:t>Steps </a:t>
            </a:r>
            <a:r>
              <a:rPr lang="en-US" b="1" dirty="0"/>
              <a:t>Involved – </a:t>
            </a:r>
            <a:endParaRPr lang="en-US" b="1" dirty="0" smtClean="0"/>
          </a:p>
          <a:p>
            <a:r>
              <a:rPr lang="en-US" b="1" dirty="0" smtClean="0"/>
              <a:t> </a:t>
            </a:r>
            <a:r>
              <a:rPr lang="en-US" b="1" dirty="0"/>
              <a:t>Taking care of missing data and dropping non-relevant features </a:t>
            </a:r>
            <a:endParaRPr lang="en-US" b="1" dirty="0" smtClean="0"/>
          </a:p>
          <a:p>
            <a:r>
              <a:rPr lang="en-US" b="1" dirty="0" smtClean="0"/>
              <a:t> </a:t>
            </a:r>
            <a:r>
              <a:rPr lang="en-US" b="1" dirty="0"/>
              <a:t>Feature extraction </a:t>
            </a:r>
            <a:endParaRPr lang="en-US" b="1" dirty="0" smtClean="0"/>
          </a:p>
          <a:p>
            <a:r>
              <a:rPr lang="en-US" b="1" dirty="0" smtClean="0"/>
              <a:t> </a:t>
            </a:r>
            <a:r>
              <a:rPr lang="en-US" b="1" dirty="0"/>
              <a:t>Converting categorical features into numeric form </a:t>
            </a:r>
            <a:r>
              <a:rPr lang="en-US" b="1" dirty="0" err="1"/>
              <a:t>Binarization</a:t>
            </a:r>
            <a:r>
              <a:rPr lang="en-US" b="1" dirty="0"/>
              <a:t> of the converted categorical </a:t>
            </a:r>
            <a:r>
              <a:rPr lang="en-US" b="1" dirty="0" smtClean="0"/>
              <a:t>features</a:t>
            </a:r>
          </a:p>
          <a:p>
            <a:r>
              <a:rPr lang="en-US" b="1" dirty="0" smtClean="0"/>
              <a:t> </a:t>
            </a:r>
            <a:r>
              <a:rPr lang="en-US" b="1" dirty="0"/>
              <a:t>Feature scaling </a:t>
            </a:r>
            <a:endParaRPr lang="en-US" b="1" dirty="0" smtClean="0"/>
          </a:p>
          <a:p>
            <a:r>
              <a:rPr lang="en-US" b="1" dirty="0" smtClean="0"/>
              <a:t> </a:t>
            </a:r>
            <a:r>
              <a:rPr lang="en-US" b="1" dirty="0"/>
              <a:t>Understanding correlation of features with each other </a:t>
            </a:r>
            <a:endParaRPr lang="en-US" b="1" dirty="0" smtClean="0"/>
          </a:p>
          <a:p>
            <a:r>
              <a:rPr lang="en-US" b="1" dirty="0" smtClean="0"/>
              <a:t>Splitting </a:t>
            </a:r>
            <a:r>
              <a:rPr lang="en-US" b="1" dirty="0"/>
              <a:t>data into training and test data sets </a:t>
            </a:r>
          </a:p>
          <a:p>
            <a:r>
              <a:rPr lang="en-US" b="1" dirty="0" smtClean="0"/>
              <a:t>Refers </a:t>
            </a:r>
            <a:r>
              <a:rPr lang="en-US" b="1" dirty="0"/>
              <a:t>to data mining technique that transforms raw data into an understandable format </a:t>
            </a:r>
            <a:endParaRPr lang="en-US" b="1" dirty="0" smtClean="0"/>
          </a:p>
          <a:p>
            <a:r>
              <a:rPr lang="en-US" b="1" dirty="0" smtClean="0"/>
              <a:t> </a:t>
            </a:r>
            <a:r>
              <a:rPr lang="en-US" b="1" dirty="0"/>
              <a:t>Useful in making the data ready for analysis</a:t>
            </a:r>
          </a:p>
        </p:txBody>
      </p:sp>
    </p:spTree>
    <p:extLst>
      <p:ext uri="{BB962C8B-B14F-4D97-AF65-F5344CB8AC3E}">
        <p14:creationId xmlns:p14="http://schemas.microsoft.com/office/powerpoint/2010/main" val="10321838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OUTLIER REMOVING</a:t>
            </a:r>
            <a:endParaRPr lang="en-US" dirty="0"/>
          </a:p>
        </p:txBody>
      </p:sp>
      <p:pic>
        <p:nvPicPr>
          <p:cNvPr id="4" name="Content Placeholder 3"/>
          <p:cNvPicPr>
            <a:picLocks noGrp="1" noChangeAspect="1"/>
          </p:cNvPicPr>
          <p:nvPr>
            <p:ph idx="1"/>
          </p:nvPr>
        </p:nvPicPr>
        <p:blipFill>
          <a:blip r:embed="rId2"/>
          <a:stretch>
            <a:fillRect/>
          </a:stretch>
        </p:blipFill>
        <p:spPr>
          <a:xfrm>
            <a:off x="2862412" y="3090930"/>
            <a:ext cx="6266350" cy="1924497"/>
          </a:xfrm>
          <a:prstGeom prst="rect">
            <a:avLst/>
          </a:prstGeom>
        </p:spPr>
      </p:pic>
      <p:sp>
        <p:nvSpPr>
          <p:cNvPr id="5" name="Title 1"/>
          <p:cNvSpPr txBox="1">
            <a:spLocks/>
          </p:cNvSpPr>
          <p:nvPr/>
        </p:nvSpPr>
        <p:spPr bwMode="gray">
          <a:xfrm>
            <a:off x="1154953" y="2383966"/>
            <a:ext cx="8761413"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600" b="1" dirty="0" err="1" smtClean="0">
                <a:solidFill>
                  <a:schemeClr val="tx1"/>
                </a:solidFill>
              </a:rPr>
              <a:t>Downsampling</a:t>
            </a:r>
            <a:r>
              <a:rPr lang="en-US" sz="1600" b="1" dirty="0" smtClean="0">
                <a:solidFill>
                  <a:schemeClr val="tx1"/>
                </a:solidFill>
              </a:rPr>
              <a:t> is a mechanism that reduces the count of training samples falling under the majority class. As it helps to even up the counts of target categories TO HANDLE IMBALANCED DATASET</a:t>
            </a:r>
            <a:endParaRPr lang="en-US" sz="1600" b="1" dirty="0">
              <a:solidFill>
                <a:schemeClr val="tx1"/>
              </a:solidFill>
            </a:endParaRPr>
          </a:p>
        </p:txBody>
      </p:sp>
      <p:pic>
        <p:nvPicPr>
          <p:cNvPr id="6" name="Picture 5"/>
          <p:cNvPicPr>
            <a:picLocks noChangeAspect="1"/>
          </p:cNvPicPr>
          <p:nvPr/>
        </p:nvPicPr>
        <p:blipFill>
          <a:blip r:embed="rId3"/>
          <a:stretch>
            <a:fillRect/>
          </a:stretch>
        </p:blipFill>
        <p:spPr>
          <a:xfrm>
            <a:off x="2878184" y="5015427"/>
            <a:ext cx="5314950" cy="942975"/>
          </a:xfrm>
          <a:prstGeom prst="rect">
            <a:avLst/>
          </a:prstGeom>
        </p:spPr>
      </p:pic>
    </p:spTree>
    <p:extLst>
      <p:ext uri="{BB962C8B-B14F-4D97-AF65-F5344CB8AC3E}">
        <p14:creationId xmlns:p14="http://schemas.microsoft.com/office/powerpoint/2010/main" val="37500567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FEATURE SELECTION</a:t>
            </a:r>
            <a:endParaRPr lang="en-US" b="1" dirty="0"/>
          </a:p>
        </p:txBody>
      </p:sp>
      <p:sp>
        <p:nvSpPr>
          <p:cNvPr id="3" name="Content Placeholder 2"/>
          <p:cNvSpPr>
            <a:spLocks noGrp="1"/>
          </p:cNvSpPr>
          <p:nvPr>
            <p:ph idx="1"/>
          </p:nvPr>
        </p:nvSpPr>
        <p:spPr/>
        <p:txBody>
          <a:bodyPr/>
          <a:lstStyle/>
          <a:p>
            <a:r>
              <a:rPr lang="en-US" b="1" dirty="0" smtClean="0"/>
              <a:t>Process </a:t>
            </a:r>
            <a:r>
              <a:rPr lang="en-US" b="1" dirty="0"/>
              <a:t>wherein those features are selected, which contribute most to the prediction variable or output. </a:t>
            </a:r>
            <a:r>
              <a:rPr lang="en-US" b="1" dirty="0" smtClean="0"/>
              <a:t>Benefits </a:t>
            </a:r>
            <a:r>
              <a:rPr lang="en-US" b="1" dirty="0"/>
              <a:t>of feature selection </a:t>
            </a:r>
            <a:r>
              <a:rPr lang="en-US" b="1" dirty="0" smtClean="0"/>
              <a:t>:</a:t>
            </a:r>
          </a:p>
          <a:p>
            <a:pPr>
              <a:buAutoNum type="arabicPeriod"/>
            </a:pPr>
            <a:r>
              <a:rPr lang="en-US" b="1" dirty="0" smtClean="0"/>
              <a:t>Improve </a:t>
            </a:r>
            <a:r>
              <a:rPr lang="en-US" b="1" dirty="0"/>
              <a:t>the </a:t>
            </a:r>
            <a:r>
              <a:rPr lang="en-US" b="1" dirty="0" smtClean="0"/>
              <a:t>performance</a:t>
            </a:r>
          </a:p>
          <a:p>
            <a:pPr>
              <a:buAutoNum type="arabicPeriod"/>
            </a:pPr>
            <a:r>
              <a:rPr lang="en-US" b="1" dirty="0" smtClean="0"/>
              <a:t>Improves </a:t>
            </a:r>
            <a:r>
              <a:rPr lang="en-US" b="1" dirty="0"/>
              <a:t>Accuracy </a:t>
            </a:r>
            <a:r>
              <a:rPr lang="en-US" b="1" dirty="0" smtClean="0"/>
              <a:t>Providing </a:t>
            </a:r>
            <a:r>
              <a:rPr lang="en-US" b="1" dirty="0"/>
              <a:t>the better understanding of </a:t>
            </a:r>
            <a:r>
              <a:rPr lang="en-US" b="1" dirty="0" smtClean="0"/>
              <a:t>Data</a:t>
            </a:r>
          </a:p>
          <a:p>
            <a:pPr>
              <a:buAutoNum type="arabicPeriod"/>
            </a:pPr>
            <a:endParaRPr lang="en-US" b="1" dirty="0"/>
          </a:p>
          <a:p>
            <a:pPr>
              <a:buAutoNum type="arabicPeriod"/>
            </a:pPr>
            <a:endParaRPr lang="en-US" b="1" dirty="0"/>
          </a:p>
        </p:txBody>
      </p:sp>
      <p:pic>
        <p:nvPicPr>
          <p:cNvPr id="5" name="Picture 4"/>
          <p:cNvPicPr>
            <a:picLocks noChangeAspect="1"/>
          </p:cNvPicPr>
          <p:nvPr/>
        </p:nvPicPr>
        <p:blipFill>
          <a:blip r:embed="rId2"/>
          <a:stretch>
            <a:fillRect/>
          </a:stretch>
        </p:blipFill>
        <p:spPr>
          <a:xfrm>
            <a:off x="3296746" y="4078312"/>
            <a:ext cx="5551040" cy="2619657"/>
          </a:xfrm>
          <a:prstGeom prst="rect">
            <a:avLst/>
          </a:prstGeom>
        </p:spPr>
      </p:pic>
    </p:spTree>
    <p:extLst>
      <p:ext uri="{BB962C8B-B14F-4D97-AF65-F5344CB8AC3E}">
        <p14:creationId xmlns:p14="http://schemas.microsoft.com/office/powerpoint/2010/main" val="40871975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TRAINING DATA AND TESTING DATASET</a:t>
            </a:r>
            <a:endParaRPr lang="en-US" b="1" dirty="0"/>
          </a:p>
        </p:txBody>
      </p:sp>
      <p:sp>
        <p:nvSpPr>
          <p:cNvPr id="3" name="Content Placeholder 2"/>
          <p:cNvSpPr>
            <a:spLocks noGrp="1"/>
          </p:cNvSpPr>
          <p:nvPr>
            <p:ph idx="1"/>
          </p:nvPr>
        </p:nvSpPr>
        <p:spPr/>
        <p:txBody>
          <a:bodyPr/>
          <a:lstStyle/>
          <a:p>
            <a:r>
              <a:rPr lang="en-US" b="1" dirty="0"/>
              <a:t>Splitting data into train and test</a:t>
            </a:r>
          </a:p>
          <a:p>
            <a:r>
              <a:rPr lang="en-US" b="1" dirty="0" smtClean="0"/>
              <a:t> </a:t>
            </a:r>
            <a:r>
              <a:rPr lang="en-US" b="1" dirty="0"/>
              <a:t>The process of modeling means training a machine learning algorithm to predict the labels from the features</a:t>
            </a:r>
          </a:p>
          <a:p>
            <a:endParaRPr lang="en-US" b="1" dirty="0"/>
          </a:p>
        </p:txBody>
      </p:sp>
      <p:pic>
        <p:nvPicPr>
          <p:cNvPr id="4" name="Picture 3"/>
          <p:cNvPicPr>
            <a:picLocks noChangeAspect="1"/>
          </p:cNvPicPr>
          <p:nvPr/>
        </p:nvPicPr>
        <p:blipFill>
          <a:blip r:embed="rId2"/>
          <a:stretch>
            <a:fillRect/>
          </a:stretch>
        </p:blipFill>
        <p:spPr>
          <a:xfrm>
            <a:off x="3035347" y="4086225"/>
            <a:ext cx="5000625" cy="1933575"/>
          </a:xfrm>
          <a:prstGeom prst="rect">
            <a:avLst/>
          </a:prstGeom>
        </p:spPr>
      </p:pic>
    </p:spTree>
    <p:extLst>
      <p:ext uri="{BB962C8B-B14F-4D97-AF65-F5344CB8AC3E}">
        <p14:creationId xmlns:p14="http://schemas.microsoft.com/office/powerpoint/2010/main" val="3963680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ABOUT RANDOM FOREST ALGORITHM</a:t>
            </a:r>
            <a:endParaRPr lang="en-US" b="1" dirty="0"/>
          </a:p>
        </p:txBody>
      </p:sp>
      <p:sp>
        <p:nvSpPr>
          <p:cNvPr id="3" name="Content Placeholder 2"/>
          <p:cNvSpPr>
            <a:spLocks noGrp="1"/>
          </p:cNvSpPr>
          <p:nvPr>
            <p:ph idx="1"/>
          </p:nvPr>
        </p:nvSpPr>
        <p:spPr/>
        <p:txBody>
          <a:bodyPr/>
          <a:lstStyle/>
          <a:p>
            <a:r>
              <a:rPr lang="en-US" b="1" i="1" dirty="0"/>
              <a:t>"Random Forest is a classifier that contains a number of decision trees on various subsets of the given dataset and takes the average to improve the predictive accuracy of that dataset."</a:t>
            </a:r>
            <a:r>
              <a:rPr lang="en-US" dirty="0"/>
              <a:t> Instead of relying on one decision tree, the random forest takes the prediction from each tree and based on the majority votes of predictions, and it predicts the final output.</a:t>
            </a:r>
          </a:p>
          <a:p>
            <a:r>
              <a:rPr lang="en-US" b="1" dirty="0"/>
              <a:t>The greater number of trees in the forest leads to higher accuracy and prevents the problem of overfitting</a:t>
            </a:r>
            <a:r>
              <a:rPr lang="en-US" b="1" dirty="0" smtClean="0"/>
              <a:t>.</a:t>
            </a:r>
          </a:p>
          <a:p>
            <a:r>
              <a:rPr lang="en-US" b="1" dirty="0" smtClean="0"/>
              <a:t>It can perform as both classifier and regression</a:t>
            </a:r>
            <a:endParaRPr lang="en-US" dirty="0"/>
          </a:p>
          <a:p>
            <a:endParaRPr lang="en-US" dirty="0"/>
          </a:p>
        </p:txBody>
      </p:sp>
    </p:spTree>
    <p:extLst>
      <p:ext uri="{BB962C8B-B14F-4D97-AF65-F5344CB8AC3E}">
        <p14:creationId xmlns:p14="http://schemas.microsoft.com/office/powerpoint/2010/main" val="42234110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WE USED:</a:t>
            </a:r>
            <a:endParaRPr lang="en-US" dirty="0"/>
          </a:p>
        </p:txBody>
      </p:sp>
      <p:sp>
        <p:nvSpPr>
          <p:cNvPr id="3" name="Content Placeholder 2"/>
          <p:cNvSpPr>
            <a:spLocks noGrp="1"/>
          </p:cNvSpPr>
          <p:nvPr>
            <p:ph idx="1"/>
          </p:nvPr>
        </p:nvSpPr>
        <p:spPr>
          <a:xfrm>
            <a:off x="601162" y="2590621"/>
            <a:ext cx="10989823" cy="3416300"/>
          </a:xfrm>
        </p:spPr>
        <p:txBody>
          <a:bodyPr>
            <a:normAutofit/>
          </a:bodyPr>
          <a:lstStyle/>
          <a:p>
            <a:pPr algn="just"/>
            <a:r>
              <a:rPr lang="en-US" b="1" dirty="0" smtClean="0"/>
              <a:t>For the prediction purpose definitely we need algorithm model where there we starts to train test and scale our model to make use of RANDOM FOREST algorithm where it gives us </a:t>
            </a:r>
            <a:r>
              <a:rPr lang="en-US" b="1" dirty="0" smtClean="0">
                <a:solidFill>
                  <a:srgbClr val="FF0000"/>
                </a:solidFill>
              </a:rPr>
              <a:t>82% accuracy </a:t>
            </a:r>
            <a:r>
              <a:rPr lang="en-US" b="1" dirty="0" smtClean="0"/>
              <a:t>of employee attrition data so, here we can conclude that 82% of people where good employee having chance to leave company by this accuracy a company or companies HR can take prior action based on our prediction to avoid losing of good and talented employees attrition.</a:t>
            </a:r>
          </a:p>
          <a:p>
            <a:pPr algn="just"/>
            <a:r>
              <a:rPr lang="en-US" b="1" dirty="0"/>
              <a:t>The Random forest works on the Bagging principle; it is an ensemble of Decision Trees. The bagging method is used to increase the overall results by combining weak models. How does it combine the results? In the case of classification problem, it takes the mode of the classes, predicted in the bagging process.</a:t>
            </a:r>
          </a:p>
        </p:txBody>
      </p:sp>
    </p:spTree>
    <p:extLst>
      <p:ext uri="{BB962C8B-B14F-4D97-AF65-F5344CB8AC3E}">
        <p14:creationId xmlns:p14="http://schemas.microsoft.com/office/powerpoint/2010/main" val="15505807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RESULT OUTPUT</a:t>
            </a:r>
            <a:endParaRPr lang="en-US" b="1" dirty="0"/>
          </a:p>
        </p:txBody>
      </p:sp>
      <p:sp>
        <p:nvSpPr>
          <p:cNvPr id="3" name="Content Placeholder 2"/>
          <p:cNvSpPr>
            <a:spLocks noGrp="1"/>
          </p:cNvSpPr>
          <p:nvPr>
            <p:ph idx="1"/>
          </p:nvPr>
        </p:nvSpPr>
        <p:spPr/>
        <p:txBody>
          <a:bodyPr/>
          <a:lstStyle/>
          <a:p>
            <a:r>
              <a:rPr lang="en-US" dirty="0" smtClean="0"/>
              <a:t>ACCURACY SCORE, CLASSIFICATION REPORT, CONFUSION MATRIX</a:t>
            </a:r>
            <a:endParaRPr lang="en-US" dirty="0"/>
          </a:p>
        </p:txBody>
      </p:sp>
      <p:pic>
        <p:nvPicPr>
          <p:cNvPr id="4" name="Picture 3"/>
          <p:cNvPicPr>
            <a:picLocks noChangeAspect="1"/>
          </p:cNvPicPr>
          <p:nvPr/>
        </p:nvPicPr>
        <p:blipFill>
          <a:blip r:embed="rId2"/>
          <a:stretch>
            <a:fillRect/>
          </a:stretch>
        </p:blipFill>
        <p:spPr>
          <a:xfrm>
            <a:off x="2003739" y="3451539"/>
            <a:ext cx="7316591" cy="3013656"/>
          </a:xfrm>
          <a:prstGeom prst="rect">
            <a:avLst/>
          </a:prstGeom>
        </p:spPr>
      </p:pic>
    </p:spTree>
    <p:extLst>
      <p:ext uri="{BB962C8B-B14F-4D97-AF65-F5344CB8AC3E}">
        <p14:creationId xmlns:p14="http://schemas.microsoft.com/office/powerpoint/2010/main" val="9419014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RESULT GENERATED VIA VISUALIZATION</a:t>
            </a:r>
            <a:endParaRPr lang="en-US" b="1" dirty="0"/>
          </a:p>
        </p:txBody>
      </p:sp>
      <p:sp>
        <p:nvSpPr>
          <p:cNvPr id="3" name="Content Placeholder 2"/>
          <p:cNvSpPr>
            <a:spLocks noGrp="1"/>
          </p:cNvSpPr>
          <p:nvPr>
            <p:ph idx="1"/>
          </p:nvPr>
        </p:nvSpPr>
        <p:spPr/>
        <p:txBody>
          <a:bodyPr>
            <a:normAutofit/>
          </a:bodyPr>
          <a:lstStyle/>
          <a:p>
            <a:pPr algn="just"/>
            <a:r>
              <a:rPr lang="en-US" b="1" dirty="0"/>
              <a:t>Now we have our dataset with our current employees and their probability of leaving the company. If we were the HR manager of the company, we would require a dashboard in which we could see what to expect regarding future attrition and, hence, adopt the correct strategy to retain the most talented employees.</a:t>
            </a:r>
          </a:p>
          <a:p>
            <a:pPr algn="just"/>
            <a:r>
              <a:rPr lang="en-US" b="1" dirty="0" smtClean="0"/>
              <a:t>Analysis </a:t>
            </a:r>
            <a:r>
              <a:rPr lang="en-US" b="1" dirty="0"/>
              <a:t>on percentage of predicted attrition, analysis by gender, business travel, department, salary hike or by distance from home. You can also drill down to see the employees aggregated in each of these analyses. As a quick conclusion, male employees who travel frequently, work at HR department, have a low salary hike, and live far from workplace have a high probability of leaving the company.</a:t>
            </a:r>
          </a:p>
          <a:p>
            <a:pPr algn="just"/>
            <a:endParaRPr lang="en-US" b="1" dirty="0"/>
          </a:p>
        </p:txBody>
      </p:sp>
    </p:spTree>
    <p:extLst>
      <p:ext uri="{BB962C8B-B14F-4D97-AF65-F5344CB8AC3E}">
        <p14:creationId xmlns:p14="http://schemas.microsoft.com/office/powerpoint/2010/main" val="6539944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RECOMMENDATION</a:t>
            </a:r>
            <a:endParaRPr lang="en-US" b="1" dirty="0"/>
          </a:p>
        </p:txBody>
      </p:sp>
      <p:sp>
        <p:nvSpPr>
          <p:cNvPr id="3" name="Content Placeholder 2"/>
          <p:cNvSpPr>
            <a:spLocks noGrp="1"/>
          </p:cNvSpPr>
          <p:nvPr>
            <p:ph idx="1"/>
          </p:nvPr>
        </p:nvSpPr>
        <p:spPr/>
        <p:txBody>
          <a:bodyPr/>
          <a:lstStyle/>
          <a:p>
            <a:r>
              <a:rPr lang="en-US" b="1" dirty="0"/>
              <a:t> Transportation should be provided to employees living in the same area, or else transportation allowance should be provided. </a:t>
            </a:r>
            <a:endParaRPr lang="en-US" b="1" dirty="0" smtClean="0"/>
          </a:p>
          <a:p>
            <a:r>
              <a:rPr lang="en-US" b="1" dirty="0" smtClean="0"/>
              <a:t> </a:t>
            </a:r>
            <a:r>
              <a:rPr lang="en-US" b="1" dirty="0"/>
              <a:t>Plan and allocate projects in such a way to avoid the use of overtime. </a:t>
            </a:r>
            <a:endParaRPr lang="en-US" b="1" dirty="0" smtClean="0"/>
          </a:p>
          <a:p>
            <a:r>
              <a:rPr lang="en-US" b="1" dirty="0" smtClean="0"/>
              <a:t> </a:t>
            </a:r>
            <a:r>
              <a:rPr lang="en-US" b="1" dirty="0"/>
              <a:t>Employees who hit their two-year anniversary should be identified as potentially having a higher-risk of leaving. </a:t>
            </a:r>
            <a:endParaRPr lang="en-US" b="1" dirty="0" smtClean="0"/>
          </a:p>
          <a:p>
            <a:r>
              <a:rPr lang="en-US" b="1" dirty="0" smtClean="0"/>
              <a:t> </a:t>
            </a:r>
            <a:r>
              <a:rPr lang="en-US" b="1" dirty="0"/>
              <a:t>Gather information on industry benchmarks to determine if the company is providing competitive wages.</a:t>
            </a:r>
          </a:p>
        </p:txBody>
      </p:sp>
    </p:spTree>
    <p:extLst>
      <p:ext uri="{BB962C8B-B14F-4D97-AF65-F5344CB8AC3E}">
        <p14:creationId xmlns:p14="http://schemas.microsoft.com/office/powerpoint/2010/main" val="7530721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CONCLUSION:</a:t>
            </a:r>
            <a:endParaRPr lang="en-US" b="1" dirty="0"/>
          </a:p>
        </p:txBody>
      </p:sp>
      <p:sp>
        <p:nvSpPr>
          <p:cNvPr id="3" name="Content Placeholder 2"/>
          <p:cNvSpPr>
            <a:spLocks noGrp="1"/>
          </p:cNvSpPr>
          <p:nvPr>
            <p:ph idx="1"/>
          </p:nvPr>
        </p:nvSpPr>
        <p:spPr/>
        <p:txBody>
          <a:bodyPr/>
          <a:lstStyle/>
          <a:p>
            <a:pPr marL="0" indent="0" algn="just">
              <a:buNone/>
            </a:pPr>
            <a:r>
              <a:rPr lang="en-US" b="1" dirty="0"/>
              <a:t>EMPLOYEE ATTRITION AND PERFORMANCES using Exploratory Data Analysis is used to visualize the employee attrition problem and to look close over it to get and to choose the best model with good accuracy score to predict the human attrition and finally we use Random forest with </a:t>
            </a:r>
            <a:r>
              <a:rPr lang="en-US" b="1" dirty="0" err="1"/>
              <a:t>ada</a:t>
            </a:r>
            <a:r>
              <a:rPr lang="en-US" b="1" dirty="0"/>
              <a:t> booster and Random forest. Therefore we got the random forest with </a:t>
            </a:r>
            <a:r>
              <a:rPr lang="en-US" b="1" dirty="0" smtClean="0"/>
              <a:t>82% </a:t>
            </a:r>
            <a:r>
              <a:rPr lang="en-US" b="1" dirty="0"/>
              <a:t>accuracy score in random forest </a:t>
            </a:r>
            <a:r>
              <a:rPr lang="en-US" b="1" dirty="0" err="1"/>
              <a:t>ada</a:t>
            </a:r>
            <a:r>
              <a:rPr lang="en-US" b="1" dirty="0"/>
              <a:t> booster algorithm is the best suitable one. </a:t>
            </a:r>
          </a:p>
        </p:txBody>
      </p:sp>
    </p:spTree>
    <p:extLst>
      <p:ext uri="{BB962C8B-B14F-4D97-AF65-F5344CB8AC3E}">
        <p14:creationId xmlns:p14="http://schemas.microsoft.com/office/powerpoint/2010/main" val="1877043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ABSTRACT</a:t>
            </a:r>
            <a:br>
              <a:rPr lang="en-US" dirty="0" smtClean="0"/>
            </a:br>
            <a:endParaRPr lang="en-US" dirty="0"/>
          </a:p>
        </p:txBody>
      </p:sp>
      <p:sp>
        <p:nvSpPr>
          <p:cNvPr id="3" name="Content Placeholder 2"/>
          <p:cNvSpPr>
            <a:spLocks noGrp="1"/>
          </p:cNvSpPr>
          <p:nvPr>
            <p:ph idx="1"/>
          </p:nvPr>
        </p:nvSpPr>
        <p:spPr>
          <a:xfrm>
            <a:off x="700635" y="2215166"/>
            <a:ext cx="10691265" cy="4365938"/>
          </a:xfrm>
        </p:spPr>
        <p:txBody>
          <a:bodyPr>
            <a:normAutofit fontScale="92500" lnSpcReduction="10000"/>
          </a:bodyPr>
          <a:lstStyle/>
          <a:p>
            <a:pPr marL="0" indent="0">
              <a:buNone/>
            </a:pPr>
            <a:r>
              <a:rPr lang="en-US" b="1" dirty="0"/>
              <a:t>Attrition of employee become an unsolved problem today before looking over it let us clear you about what is Employee Attrition. Employee Attrition is nothing but few employees will leave the company due to retirement, less satisfaction in work, over work load, low salary package, stress fullness, family situation, work background, etc., Where a company could save money and time by having a valuable employees with them. Before days. This work process was handled by HR department of the companies. They will take care of selecting the employees in interviews, having the clear cut data about employees and even they know why employees leave the company. In order to prevent others resignation in future. And, Now a days we are having advanced solution to solve this kind of issues which is nothing but Data Science Techniques to prevent companies from attrition where, totally it was handled by manager of the companies to get information about employees in a faster and efficient way when compare to traditional work done by HR department.  The dataset we are using is IBM HR Analytics Employee Attrition and Performance dataset taken from KAGGLE. It is used to watch the trends related to Employee Attrition Using python and EDA (Exploratory Data Analysis) concepts we would try to uncover factors that might be related to attrition levels among the employees. This results will definitely maximize the Companies revenue.</a:t>
            </a:r>
          </a:p>
          <a:p>
            <a:r>
              <a:rPr lang="en-US" b="1" dirty="0"/>
              <a:t>Keywords: </a:t>
            </a:r>
            <a:r>
              <a:rPr lang="en-US" b="1" i="1" dirty="0"/>
              <a:t>Statistical Data Analysis,</a:t>
            </a:r>
            <a:r>
              <a:rPr lang="en-US" b="1" dirty="0"/>
              <a:t> Exploratory Data Analysis</a:t>
            </a:r>
            <a:r>
              <a:rPr lang="en-US" b="1" i="1" dirty="0"/>
              <a:t>, Soft Computing Algorithms, Attrition of employee, </a:t>
            </a:r>
            <a:r>
              <a:rPr lang="en-IN" b="1" i="1" dirty="0"/>
              <a:t>Prediction Analysis</a:t>
            </a:r>
            <a:r>
              <a:rPr lang="en-US" b="1" i="1" dirty="0"/>
              <a:t>, Outliers Identifications, Heat Map</a:t>
            </a:r>
            <a:r>
              <a:rPr lang="en-IN" b="1" i="1" dirty="0"/>
              <a:t>. </a:t>
            </a:r>
            <a:endParaRPr lang="en-US" b="1" dirty="0"/>
          </a:p>
          <a:p>
            <a:endParaRPr lang="en-US" b="1" dirty="0"/>
          </a:p>
        </p:txBody>
      </p:sp>
    </p:spTree>
    <p:extLst>
      <p:ext uri="{BB962C8B-B14F-4D97-AF65-F5344CB8AC3E}">
        <p14:creationId xmlns:p14="http://schemas.microsoft.com/office/powerpoint/2010/main" val="393046142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REFERENCE’S</a:t>
            </a:r>
            <a:endParaRPr lang="en-US" dirty="0"/>
          </a:p>
        </p:txBody>
      </p:sp>
      <p:sp>
        <p:nvSpPr>
          <p:cNvPr id="3" name="Content Placeholder 2"/>
          <p:cNvSpPr>
            <a:spLocks noGrp="1"/>
          </p:cNvSpPr>
          <p:nvPr>
            <p:ph idx="1"/>
          </p:nvPr>
        </p:nvSpPr>
        <p:spPr/>
        <p:txBody>
          <a:bodyPr>
            <a:normAutofit fontScale="77500" lnSpcReduction="20000"/>
          </a:bodyPr>
          <a:lstStyle/>
          <a:p>
            <a:r>
              <a:rPr lang="en-US" b="1" dirty="0" err="1" smtClean="0"/>
              <a:t>Setiawan</a:t>
            </a:r>
            <a:r>
              <a:rPr lang="en-US" b="1" dirty="0"/>
              <a:t>*, S </a:t>
            </a:r>
            <a:r>
              <a:rPr lang="en-US" b="1" dirty="0" err="1"/>
              <a:t>Suprihanto</a:t>
            </a:r>
            <a:r>
              <a:rPr lang="en-US" b="1" dirty="0"/>
              <a:t>, A C </a:t>
            </a:r>
            <a:r>
              <a:rPr lang="en-US" b="1" dirty="0" err="1"/>
              <a:t>Nugraha</a:t>
            </a:r>
            <a:r>
              <a:rPr lang="en-US" b="1" dirty="0"/>
              <a:t> and J </a:t>
            </a:r>
            <a:r>
              <a:rPr lang="en-US" b="1" dirty="0" err="1"/>
              <a:t>Hutahaean</a:t>
            </a:r>
            <a:r>
              <a:rPr lang="en-US" b="1" dirty="0"/>
              <a:t> </a:t>
            </a:r>
            <a:r>
              <a:rPr lang="en-US" b="1" dirty="0" smtClean="0"/>
              <a:t>Department </a:t>
            </a:r>
            <a:r>
              <a:rPr lang="en-US" b="1" dirty="0"/>
              <a:t>of Computer Engineering and Informatics, </a:t>
            </a:r>
            <a:r>
              <a:rPr lang="en-US" b="1" dirty="0" err="1"/>
              <a:t>Politeknik</a:t>
            </a:r>
            <a:r>
              <a:rPr lang="en-US" b="1" dirty="0"/>
              <a:t> </a:t>
            </a:r>
            <a:r>
              <a:rPr lang="en-US" b="1" dirty="0" err="1"/>
              <a:t>Negeri</a:t>
            </a:r>
            <a:r>
              <a:rPr lang="en-US" b="1" dirty="0"/>
              <a:t> Bandung, Bandung, </a:t>
            </a:r>
            <a:r>
              <a:rPr lang="en-US" b="1" dirty="0" smtClean="0"/>
              <a:t>Indonesia </a:t>
            </a:r>
            <a:r>
              <a:rPr lang="en-US" b="1" dirty="0"/>
              <a:t>(2018) HR analytics: Employee attrition analysis using logistic </a:t>
            </a:r>
            <a:r>
              <a:rPr lang="en-US" b="1" dirty="0" smtClean="0"/>
              <a:t>regression</a:t>
            </a:r>
          </a:p>
          <a:p>
            <a:r>
              <a:rPr lang="en-US" b="1" dirty="0"/>
              <a:t> </a:t>
            </a:r>
            <a:r>
              <a:rPr lang="en-US" b="1" dirty="0" err="1"/>
              <a:t>Lohela-Karlsson</a:t>
            </a:r>
            <a:r>
              <a:rPr lang="en-US" b="1" dirty="0"/>
              <a:t> M, </a:t>
            </a:r>
            <a:r>
              <a:rPr lang="en-US" b="1" dirty="0" err="1"/>
              <a:t>Hagberg</a:t>
            </a:r>
            <a:r>
              <a:rPr lang="en-US" b="1" dirty="0"/>
              <a:t> J and </a:t>
            </a:r>
            <a:r>
              <a:rPr lang="en-US" b="1" dirty="0" err="1"/>
              <a:t>Bergström</a:t>
            </a:r>
            <a:r>
              <a:rPr lang="en-US" b="1" dirty="0"/>
              <a:t> G 2015 Production loss among employees perceiving work environment problems International archives of occupational and environmental </a:t>
            </a:r>
            <a:r>
              <a:rPr lang="en-US" b="1" dirty="0" smtClean="0"/>
              <a:t>health.</a:t>
            </a:r>
          </a:p>
          <a:p>
            <a:r>
              <a:rPr lang="en-US" b="1" dirty="0"/>
              <a:t>Sri Harsha, A. </a:t>
            </a:r>
            <a:r>
              <a:rPr lang="en-US" b="1" dirty="0" err="1"/>
              <a:t>Jithendra</a:t>
            </a:r>
            <a:r>
              <a:rPr lang="en-US" b="1" dirty="0"/>
              <a:t> </a:t>
            </a:r>
            <a:r>
              <a:rPr lang="en-US" b="1" dirty="0" err="1"/>
              <a:t>Varaprasad</a:t>
            </a:r>
            <a:r>
              <a:rPr lang="en-US" b="1" dirty="0"/>
              <a:t>, L.V N </a:t>
            </a:r>
            <a:r>
              <a:rPr lang="en-US" b="1" dirty="0" err="1"/>
              <a:t>Pavan</a:t>
            </a:r>
            <a:r>
              <a:rPr lang="en-US" b="1" dirty="0"/>
              <a:t> Sai </a:t>
            </a:r>
            <a:r>
              <a:rPr lang="en-US" b="1" dirty="0" err="1"/>
              <a:t>Sujith</a:t>
            </a:r>
            <a:r>
              <a:rPr lang="en-US" b="1" dirty="0"/>
              <a:t> </a:t>
            </a:r>
            <a:r>
              <a:rPr lang="en-US" b="1" dirty="0" smtClean="0"/>
              <a:t>(2020) </a:t>
            </a:r>
            <a:r>
              <a:rPr lang="en-US" b="1" dirty="0"/>
              <a:t>EARLY PREDICTION OF EMPLOYEE ATTRITIONINTERNATIONAL JOURNAL OF SCIENTIFIC &amp; TECHNOLOGY RESEARCH VOLUME 9, ISSUE </a:t>
            </a:r>
            <a:r>
              <a:rPr lang="en-US" b="1" dirty="0" smtClean="0"/>
              <a:t>03.</a:t>
            </a:r>
          </a:p>
          <a:p>
            <a:r>
              <a:rPr lang="en-US" b="1" dirty="0"/>
              <a:t>Ali, Omar, and </a:t>
            </a:r>
            <a:r>
              <a:rPr lang="en-US" b="1" dirty="0" err="1"/>
              <a:t>Nur</a:t>
            </a:r>
            <a:r>
              <a:rPr lang="en-US" b="1" dirty="0"/>
              <a:t> </a:t>
            </a:r>
            <a:r>
              <a:rPr lang="en-US" b="1" dirty="0" err="1"/>
              <a:t>Zuhan</a:t>
            </a:r>
            <a:r>
              <a:rPr lang="en-US" b="1" dirty="0"/>
              <a:t> </a:t>
            </a:r>
            <a:r>
              <a:rPr lang="en-US" b="1" dirty="0" err="1"/>
              <a:t>Munauwarah</a:t>
            </a:r>
            <a:r>
              <a:rPr lang="en-US" b="1" dirty="0"/>
              <a:t>. "Factors affecting employee turnover in organization/</a:t>
            </a:r>
            <a:r>
              <a:rPr lang="en-US" b="1" dirty="0" err="1"/>
              <a:t>Nur</a:t>
            </a:r>
            <a:r>
              <a:rPr lang="en-US" b="1" dirty="0"/>
              <a:t> </a:t>
            </a:r>
            <a:r>
              <a:rPr lang="en-US" b="1" dirty="0" err="1"/>
              <a:t>Zuhan</a:t>
            </a:r>
            <a:r>
              <a:rPr lang="en-US" b="1" dirty="0"/>
              <a:t> </a:t>
            </a:r>
            <a:r>
              <a:rPr lang="en-US" b="1" dirty="0" err="1"/>
              <a:t>Munauwarah</a:t>
            </a:r>
            <a:r>
              <a:rPr lang="en-US" b="1" dirty="0"/>
              <a:t> Omar Ali." (2017).</a:t>
            </a:r>
          </a:p>
          <a:p>
            <a:r>
              <a:rPr lang="en-US" b="1" smtClean="0"/>
              <a:t>Devi, P. Saranya, and B. Umadevi. "A Novel Approach to Control the Employee‟s Attrition Rate of an Organization." (2018).</a:t>
            </a:r>
          </a:p>
          <a:p>
            <a:r>
              <a:rPr lang="en-US" b="1" smtClean="0"/>
              <a:t>Frederiksen, Anders. "Job Satisfaction and Employee Turnover: A firm-level perspective." German Journal of Human Resource Management 31.2 (2017):</a:t>
            </a:r>
          </a:p>
          <a:p>
            <a:endParaRPr lang="en-US" b="1" dirty="0" smtClean="0"/>
          </a:p>
          <a:p>
            <a:endParaRPr lang="en-US" b="1" dirty="0"/>
          </a:p>
        </p:txBody>
      </p:sp>
    </p:spTree>
    <p:extLst>
      <p:ext uri="{BB962C8B-B14F-4D97-AF65-F5344CB8AC3E}">
        <p14:creationId xmlns:p14="http://schemas.microsoft.com/office/powerpoint/2010/main" val="51833095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REFERENCE’S</a:t>
            </a:r>
            <a:endParaRPr lang="en-US" dirty="0"/>
          </a:p>
        </p:txBody>
      </p:sp>
      <p:sp>
        <p:nvSpPr>
          <p:cNvPr id="3" name="Content Placeholder 2"/>
          <p:cNvSpPr>
            <a:spLocks noGrp="1"/>
          </p:cNvSpPr>
          <p:nvPr>
            <p:ph idx="1"/>
          </p:nvPr>
        </p:nvSpPr>
        <p:spPr/>
        <p:txBody>
          <a:bodyPr>
            <a:normAutofit/>
          </a:bodyPr>
          <a:lstStyle/>
          <a:p>
            <a:r>
              <a:rPr lang="en-US" b="1" dirty="0" smtClean="0"/>
              <a:t>Devi, P. </a:t>
            </a:r>
            <a:r>
              <a:rPr lang="en-US" b="1" dirty="0" err="1" smtClean="0"/>
              <a:t>Saranya</a:t>
            </a:r>
            <a:r>
              <a:rPr lang="en-US" b="1" dirty="0" smtClean="0"/>
              <a:t>, and B. </a:t>
            </a:r>
            <a:r>
              <a:rPr lang="en-US" b="1" dirty="0" err="1" smtClean="0"/>
              <a:t>Umadevi</a:t>
            </a:r>
            <a:r>
              <a:rPr lang="en-US" b="1" dirty="0" smtClean="0"/>
              <a:t>. "A Novel Approach to Control the Employee’s Attrition Rate of an Organization." (2018).</a:t>
            </a:r>
          </a:p>
          <a:p>
            <a:r>
              <a:rPr lang="en-US" b="1" dirty="0" err="1" smtClean="0"/>
              <a:t>Frederiksen</a:t>
            </a:r>
            <a:r>
              <a:rPr lang="en-US" b="1" dirty="0" smtClean="0"/>
              <a:t>, Anders. "Job Satisfaction and Employee Turnover: A firm-level perspective." German Journal of Human Resource Management 31.2 (2017)</a:t>
            </a:r>
          </a:p>
          <a:p>
            <a:r>
              <a:rPr lang="en-US" b="1" dirty="0" smtClean="0"/>
              <a:t>MEDIUM FOR EMPLOYEE ATTRITION </a:t>
            </a:r>
            <a:r>
              <a:rPr lang="en-US" b="1" dirty="0" smtClean="0">
                <a:hlinkClick r:id="rId2"/>
              </a:rPr>
              <a:t>https</a:t>
            </a:r>
            <a:r>
              <a:rPr lang="en-US" b="1" dirty="0">
                <a:hlinkClick r:id="rId2"/>
              </a:rPr>
              <a:t>://</a:t>
            </a:r>
            <a:r>
              <a:rPr lang="en-US" b="1" dirty="0" smtClean="0">
                <a:hlinkClick r:id="rId2"/>
              </a:rPr>
              <a:t>medium.com/swlh/exploratory-data-analysis-employee-attrition-rate-591ce8e7518f</a:t>
            </a:r>
            <a:endParaRPr lang="en-US" b="1" dirty="0" smtClean="0"/>
          </a:p>
          <a:p>
            <a:pPr marL="0" indent="0">
              <a:buNone/>
            </a:pPr>
            <a:endParaRPr lang="en-US" b="1" dirty="0" smtClean="0"/>
          </a:p>
          <a:p>
            <a:endParaRPr lang="en-US" b="1" dirty="0" smtClean="0"/>
          </a:p>
          <a:p>
            <a:endParaRPr lang="en-US" b="1" dirty="0"/>
          </a:p>
        </p:txBody>
      </p:sp>
    </p:spTree>
    <p:extLst>
      <p:ext uri="{BB962C8B-B14F-4D97-AF65-F5344CB8AC3E}">
        <p14:creationId xmlns:p14="http://schemas.microsoft.com/office/powerpoint/2010/main" val="1172146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APPROACH</a:t>
            </a:r>
            <a:endParaRPr lang="en-US" dirty="0"/>
          </a:p>
        </p:txBody>
      </p:sp>
      <p:sp>
        <p:nvSpPr>
          <p:cNvPr id="3" name="Content Placeholder 2"/>
          <p:cNvSpPr>
            <a:spLocks noGrp="1"/>
          </p:cNvSpPr>
          <p:nvPr>
            <p:ph idx="1"/>
          </p:nvPr>
        </p:nvSpPr>
        <p:spPr/>
        <p:txBody>
          <a:bodyPr>
            <a:normAutofit lnSpcReduction="10000"/>
          </a:bodyPr>
          <a:lstStyle/>
          <a:p>
            <a:r>
              <a:rPr lang="en-US" b="1" dirty="0" smtClean="0"/>
              <a:t> </a:t>
            </a:r>
            <a:r>
              <a:rPr lang="en-US" b="1" dirty="0"/>
              <a:t>Check for </a:t>
            </a:r>
            <a:r>
              <a:rPr lang="en-US" b="1" dirty="0" smtClean="0"/>
              <a:t>NULL values in the data set and doing preprocessing which is nothing but cleaning the dataset. </a:t>
            </a:r>
          </a:p>
          <a:p>
            <a:r>
              <a:rPr lang="en-US" b="1" dirty="0" smtClean="0"/>
              <a:t>Our target is to understand the features that how they are related to our targeted variable attrition.</a:t>
            </a:r>
          </a:p>
          <a:p>
            <a:r>
              <a:rPr lang="en-US" b="1" dirty="0" smtClean="0"/>
              <a:t> </a:t>
            </a:r>
            <a:r>
              <a:rPr lang="en-US" b="1" dirty="0"/>
              <a:t>Convert </a:t>
            </a:r>
            <a:r>
              <a:rPr lang="en-US" b="1" dirty="0" smtClean="0"/>
              <a:t>Categorical targeted </a:t>
            </a:r>
            <a:r>
              <a:rPr lang="en-US" b="1" dirty="0"/>
              <a:t>variable into numeric form </a:t>
            </a:r>
            <a:r>
              <a:rPr lang="en-US" b="1" dirty="0" smtClean="0"/>
              <a:t>from the given dataset</a:t>
            </a:r>
          </a:p>
          <a:p>
            <a:r>
              <a:rPr lang="en-US" b="1" dirty="0" smtClean="0"/>
              <a:t> </a:t>
            </a:r>
            <a:r>
              <a:rPr lang="en-US" b="1" dirty="0"/>
              <a:t>Apply feature selection </a:t>
            </a:r>
            <a:r>
              <a:rPr lang="en-US" b="1" dirty="0" smtClean="0"/>
              <a:t>applied to make model.</a:t>
            </a:r>
          </a:p>
          <a:p>
            <a:r>
              <a:rPr lang="en-US" b="1" dirty="0" smtClean="0"/>
              <a:t> </a:t>
            </a:r>
            <a:r>
              <a:rPr lang="en-US" b="1" dirty="0"/>
              <a:t>Apply various </a:t>
            </a:r>
            <a:r>
              <a:rPr lang="en-US" b="1" dirty="0" smtClean="0"/>
              <a:t>EXPLORATORY DATA ANALYSIS TO UNDERSTAND the dataset in more depth.</a:t>
            </a:r>
          </a:p>
          <a:p>
            <a:r>
              <a:rPr lang="en-US" b="1" dirty="0" smtClean="0"/>
              <a:t> </a:t>
            </a:r>
            <a:r>
              <a:rPr lang="en-US" b="1" dirty="0"/>
              <a:t>Draw </a:t>
            </a:r>
            <a:r>
              <a:rPr lang="en-US" b="1" dirty="0" smtClean="0"/>
              <a:t>out the OUTPUT that we get.</a:t>
            </a:r>
            <a:endParaRPr lang="en-US" b="1" dirty="0"/>
          </a:p>
        </p:txBody>
      </p:sp>
    </p:spTree>
    <p:extLst>
      <p:ext uri="{BB962C8B-B14F-4D97-AF65-F5344CB8AC3E}">
        <p14:creationId xmlns:p14="http://schemas.microsoft.com/office/powerpoint/2010/main" val="9642577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DATA SOURCES</a:t>
            </a:r>
            <a:endParaRPr lang="en-US" dirty="0"/>
          </a:p>
        </p:txBody>
      </p:sp>
      <p:sp>
        <p:nvSpPr>
          <p:cNvPr id="3" name="Content Placeholder 2"/>
          <p:cNvSpPr>
            <a:spLocks noGrp="1"/>
          </p:cNvSpPr>
          <p:nvPr>
            <p:ph idx="1"/>
          </p:nvPr>
        </p:nvSpPr>
        <p:spPr/>
        <p:txBody>
          <a:bodyPr/>
          <a:lstStyle/>
          <a:p>
            <a:r>
              <a:rPr lang="en-US" b="1" dirty="0" smtClean="0"/>
              <a:t>The name of this project is  ‘IBM HR Analytics Employee Attrition &amp; Performance’, has been picked, which is available on IBM website.</a:t>
            </a:r>
          </a:p>
          <a:p>
            <a:r>
              <a:rPr lang="en-US" b="1" dirty="0" smtClean="0"/>
              <a:t> The data contains rows of 1,470 employees. </a:t>
            </a:r>
          </a:p>
          <a:p>
            <a:r>
              <a:rPr lang="en-US" b="1" dirty="0" smtClean="0"/>
              <a:t> INFORMATION that it contains as attribute way current distance from home, monthly income, employment status, Total number of years at the current company and the current roles, Their education level, the total number of companies worked for in the past, etc.</a:t>
            </a:r>
            <a:endParaRPr lang="en-US" b="1" dirty="0"/>
          </a:p>
        </p:txBody>
      </p:sp>
    </p:spTree>
    <p:extLst>
      <p:ext uri="{BB962C8B-B14F-4D97-AF65-F5344CB8AC3E}">
        <p14:creationId xmlns:p14="http://schemas.microsoft.com/office/powerpoint/2010/main" val="38416059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Tools and techniques</a:t>
            </a:r>
            <a:endParaRPr lang="en-US" dirty="0"/>
          </a:p>
        </p:txBody>
      </p:sp>
      <p:sp>
        <p:nvSpPr>
          <p:cNvPr id="3" name="Content Placeholder 2"/>
          <p:cNvSpPr>
            <a:spLocks noGrp="1"/>
          </p:cNvSpPr>
          <p:nvPr>
            <p:ph idx="1"/>
          </p:nvPr>
        </p:nvSpPr>
        <p:spPr/>
        <p:txBody>
          <a:bodyPr/>
          <a:lstStyle/>
          <a:p>
            <a:r>
              <a:rPr lang="en-US" b="1" dirty="0" smtClean="0"/>
              <a:t>We </a:t>
            </a:r>
            <a:r>
              <a:rPr lang="en-US" b="1" dirty="0"/>
              <a:t>have </a:t>
            </a:r>
            <a:r>
              <a:rPr lang="en-US" b="1" dirty="0" smtClean="0"/>
              <a:t>took ANACONDA JUPYTER Python </a:t>
            </a:r>
            <a:r>
              <a:rPr lang="en-US" b="1" dirty="0"/>
              <a:t>as our analytics </a:t>
            </a:r>
            <a:r>
              <a:rPr lang="en-US" b="1" dirty="0" smtClean="0"/>
              <a:t>tool.</a:t>
            </a:r>
          </a:p>
          <a:p>
            <a:r>
              <a:rPr lang="en-US" b="1" dirty="0" smtClean="0"/>
              <a:t>Python </a:t>
            </a:r>
            <a:r>
              <a:rPr lang="en-US" b="1" dirty="0"/>
              <a:t>includes </a:t>
            </a:r>
            <a:r>
              <a:rPr lang="en-US" b="1" dirty="0" smtClean="0"/>
              <a:t>some packages like Pandas</a:t>
            </a:r>
            <a:r>
              <a:rPr lang="en-US" b="1" dirty="0"/>
              <a:t>, </a:t>
            </a:r>
            <a:r>
              <a:rPr lang="en-US" b="1" dirty="0" err="1"/>
              <a:t>NumPy</a:t>
            </a:r>
            <a:r>
              <a:rPr lang="en-US" b="1" dirty="0"/>
              <a:t>, </a:t>
            </a:r>
            <a:r>
              <a:rPr lang="en-US" b="1" dirty="0" err="1"/>
              <a:t>Matplotlib</a:t>
            </a:r>
            <a:r>
              <a:rPr lang="en-US" b="1" dirty="0"/>
              <a:t>, </a:t>
            </a:r>
            <a:r>
              <a:rPr lang="en-US" b="1" dirty="0" err="1" smtClean="0"/>
              <a:t>Seaborn</a:t>
            </a:r>
            <a:r>
              <a:rPr lang="en-US" b="1" dirty="0" smtClean="0"/>
              <a:t>, </a:t>
            </a:r>
            <a:r>
              <a:rPr lang="en-US" b="1" dirty="0" err="1" smtClean="0"/>
              <a:t>sklearn</a:t>
            </a:r>
            <a:r>
              <a:rPr lang="en-US" b="1" dirty="0" smtClean="0"/>
              <a:t>, etc.</a:t>
            </a:r>
          </a:p>
          <a:p>
            <a:r>
              <a:rPr lang="en-US" b="1" dirty="0" smtClean="0"/>
              <a:t>Importing the </a:t>
            </a:r>
            <a:r>
              <a:rPr lang="en-US" b="1" dirty="0"/>
              <a:t>Libraries </a:t>
            </a:r>
            <a:r>
              <a:rPr lang="en-US" b="1" dirty="0" smtClean="0"/>
              <a:t> which contains in-build function</a:t>
            </a:r>
          </a:p>
          <a:p>
            <a:r>
              <a:rPr lang="en-US" b="1" dirty="0" smtClean="0"/>
              <a:t>IMPORTING </a:t>
            </a:r>
            <a:r>
              <a:rPr lang="en-US" b="1" dirty="0"/>
              <a:t>LIBRARY AND DATA </a:t>
            </a:r>
            <a:r>
              <a:rPr lang="en-US" b="1" dirty="0" smtClean="0"/>
              <a:t>EXTRACTION</a:t>
            </a:r>
          </a:p>
          <a:p>
            <a:r>
              <a:rPr lang="en-US" b="1" dirty="0" smtClean="0"/>
              <a:t>EDA for Data Extraction and to visualize the dataset in clear form.</a:t>
            </a:r>
            <a:endParaRPr lang="en-US" b="1" dirty="0"/>
          </a:p>
          <a:p>
            <a:endParaRPr lang="en-US" b="1" dirty="0"/>
          </a:p>
        </p:txBody>
      </p:sp>
    </p:spTree>
    <p:extLst>
      <p:ext uri="{BB962C8B-B14F-4D97-AF65-F5344CB8AC3E}">
        <p14:creationId xmlns:p14="http://schemas.microsoft.com/office/powerpoint/2010/main" val="38894544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INTRODUCTION</a:t>
            </a:r>
            <a:endParaRPr lang="en-US" dirty="0"/>
          </a:p>
        </p:txBody>
      </p:sp>
      <p:sp>
        <p:nvSpPr>
          <p:cNvPr id="3" name="Content Placeholder 2"/>
          <p:cNvSpPr>
            <a:spLocks noGrp="1"/>
          </p:cNvSpPr>
          <p:nvPr>
            <p:ph idx="1"/>
          </p:nvPr>
        </p:nvSpPr>
        <p:spPr>
          <a:xfrm>
            <a:off x="674877" y="2653047"/>
            <a:ext cx="10691265" cy="4345113"/>
          </a:xfrm>
        </p:spPr>
        <p:txBody>
          <a:bodyPr>
            <a:normAutofit fontScale="40000" lnSpcReduction="20000"/>
          </a:bodyPr>
          <a:lstStyle/>
          <a:p>
            <a:pPr marL="0" indent="0" algn="just">
              <a:buNone/>
            </a:pPr>
            <a:r>
              <a:rPr lang="en-US" sz="4800" b="1" dirty="0" smtClean="0"/>
              <a:t>     Employee steady loss( </a:t>
            </a:r>
            <a:r>
              <a:rPr lang="en-US" sz="4800" b="1" dirty="0" err="1" smtClean="0"/>
              <a:t>i</a:t>
            </a:r>
            <a:r>
              <a:rPr lang="en-US" sz="4800" b="1" dirty="0" smtClean="0"/>
              <a:t>-e attrition)</a:t>
            </a:r>
            <a:r>
              <a:rPr lang="en-US" sz="4800" b="1" dirty="0"/>
              <a:t> may be a </a:t>
            </a:r>
            <a:r>
              <a:rPr lang="en-US" sz="4800" b="1" dirty="0" smtClean="0"/>
              <a:t>decreases</a:t>
            </a:r>
            <a:r>
              <a:rPr lang="en-US" sz="4800" b="1" dirty="0"/>
              <a:t> in man control in any organization where workers may </a:t>
            </a:r>
            <a:r>
              <a:rPr lang="en-US" sz="4800" b="1" dirty="0" smtClean="0"/>
              <a:t>willfully</a:t>
            </a:r>
            <a:r>
              <a:rPr lang="en-US" sz="4800" b="1" dirty="0"/>
              <a:t> take off the organization or could be surrendered. </a:t>
            </a:r>
            <a:r>
              <a:rPr lang="en-US" sz="4800" b="1" dirty="0" smtClean="0"/>
              <a:t>Representative </a:t>
            </a:r>
            <a:r>
              <a:rPr lang="en-US" sz="4800" b="1" dirty="0" err="1" smtClean="0"/>
              <a:t>i</a:t>
            </a:r>
            <a:r>
              <a:rPr lang="en-US" sz="4800" b="1" dirty="0" smtClean="0"/>
              <a:t>-e is employee</a:t>
            </a:r>
            <a:r>
              <a:rPr lang="en-US" sz="4800" b="1" dirty="0"/>
              <a:t> turnover is the number of existing specialists exchanged by modern workers for a particular period. A </a:t>
            </a:r>
            <a:r>
              <a:rPr lang="en-US" sz="4800" b="1" dirty="0" smtClean="0"/>
              <a:t>high</a:t>
            </a:r>
            <a:r>
              <a:rPr lang="en-US" sz="4800" b="1" dirty="0"/>
              <a:t> steady loss causes tall specialist turnover in any organization. This in this way causes tremendous use on human assets, by contributing towards modern enrolment, preparing and enhancement of the naturally enlisted specialists, likewise the execution administration. Once more, whittling down which are of deliberately unavoidable. From this time forward, by improving representative resolve and giving a alluring working conditions, ready to obviously diminish this issue fundamentally</a:t>
            </a:r>
            <a:r>
              <a:rPr lang="en-US" sz="4800" b="1" dirty="0" smtClean="0"/>
              <a:t>. The </a:t>
            </a:r>
            <a:r>
              <a:rPr lang="en-US" sz="4800" b="1" dirty="0"/>
              <a:t>rate of whittling down is characterized as the enrolment and end criteria of the organization. An employee can take off the work for distinctive clarification. Here, the 'Turnover' and </a:t>
            </a:r>
            <a:r>
              <a:rPr lang="en-US" sz="4800" b="1" dirty="0" smtClean="0"/>
              <a:t>‘work steady loss' </a:t>
            </a:r>
            <a:r>
              <a:rPr lang="en-US" sz="4800" b="1" dirty="0"/>
              <a:t>are the trade wordings that always clashes each other. There are diverse sorts of </a:t>
            </a:r>
            <a:r>
              <a:rPr lang="en-US" sz="4800" b="1" dirty="0" smtClean="0"/>
              <a:t>'turnover</a:t>
            </a:r>
            <a:endParaRPr lang="en-US" sz="4800" b="1" dirty="0"/>
          </a:p>
        </p:txBody>
      </p:sp>
    </p:spTree>
    <p:extLst>
      <p:ext uri="{BB962C8B-B14F-4D97-AF65-F5344CB8AC3E}">
        <p14:creationId xmlns:p14="http://schemas.microsoft.com/office/powerpoint/2010/main" val="29307739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7756" y="2562896"/>
            <a:ext cx="10691265" cy="3992450"/>
          </a:xfrm>
        </p:spPr>
        <p:txBody>
          <a:bodyPr>
            <a:normAutofit/>
          </a:bodyPr>
          <a:lstStyle/>
          <a:p>
            <a:pPr algn="just"/>
            <a:r>
              <a:rPr lang="en-US" b="1" dirty="0"/>
              <a:t>There are diverse sorts of 'turnover' in a company. Bringing down in number of employees is for the most part considered as the </a:t>
            </a:r>
            <a:r>
              <a:rPr lang="en-US" b="1" dirty="0" smtClean="0"/>
              <a:t>‘work steady loss </a:t>
            </a:r>
            <a:r>
              <a:rPr lang="en-US" b="1" dirty="0" err="1" smtClean="0"/>
              <a:t>i</a:t>
            </a:r>
            <a:r>
              <a:rPr lang="en-US" b="1" dirty="0" smtClean="0"/>
              <a:t>-e attrition'. </a:t>
            </a:r>
            <a:r>
              <a:rPr lang="en-US" b="1" dirty="0"/>
              <a:t>To examine the man control and other estimations that are crucial for labor arranging these wordings can be alternately utilized. At the point when an representative takes off the organization both whittling down and turnover happen</a:t>
            </a:r>
            <a:r>
              <a:rPr lang="en-US" b="1" dirty="0" smtClean="0"/>
              <a:t>.</a:t>
            </a:r>
          </a:p>
          <a:p>
            <a:pPr algn="just"/>
            <a:r>
              <a:rPr lang="en-US" b="1" dirty="0" smtClean="0"/>
              <a:t> </a:t>
            </a:r>
            <a:r>
              <a:rPr lang="en-US" b="1" dirty="0"/>
              <a:t>Turnover, in any case happen due to diverse work exercises, for instance, discharge, end, surrender or on the other hand occupation yield. Whittling down happens when a specialist leaves or when the affiliation takes out his occupation. The differentiation between the two is that when turnover happens, the affiliation looks for somebody to supplant the employee. In illustrations of whittling down, the commerce takes off the opportunity unfilled or clears out that commerce work. Predicting representative steady loss at an organization will empower management to act faster by overhauling their internal policies and procedures. </a:t>
            </a:r>
            <a:endParaRPr lang="en-US" b="1" dirty="0" smtClean="0"/>
          </a:p>
          <a:p>
            <a:pPr algn="just"/>
            <a:endParaRPr lang="en-US" b="1" dirty="0"/>
          </a:p>
        </p:txBody>
      </p:sp>
    </p:spTree>
    <p:extLst>
      <p:ext uri="{BB962C8B-B14F-4D97-AF65-F5344CB8AC3E}">
        <p14:creationId xmlns:p14="http://schemas.microsoft.com/office/powerpoint/2010/main" val="313682172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330</TotalTime>
  <Words>1925</Words>
  <Application>Microsoft Office PowerPoint</Application>
  <PresentationFormat>Widescreen</PresentationFormat>
  <Paragraphs>168</Paragraphs>
  <Slides>41</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Aharoni</vt:lpstr>
      <vt:lpstr>Arial</vt:lpstr>
      <vt:lpstr>Calibri Light</vt:lpstr>
      <vt:lpstr>Calisto MT</vt:lpstr>
      <vt:lpstr>Century Gothic</vt:lpstr>
      <vt:lpstr>Helvetica Neue</vt:lpstr>
      <vt:lpstr>Wingdings 3</vt:lpstr>
      <vt:lpstr>Ion Boardroom</vt:lpstr>
      <vt:lpstr>EXPLORATORY DATA ANALYSIS</vt:lpstr>
      <vt:lpstr>PowerPoint Presentation</vt:lpstr>
      <vt:lpstr>OBJECTIVE</vt:lpstr>
      <vt:lpstr>ABSTRACT </vt:lpstr>
      <vt:lpstr>APPROACH</vt:lpstr>
      <vt:lpstr>DATA SOURCES</vt:lpstr>
      <vt:lpstr>Tools and techniques</vt:lpstr>
      <vt:lpstr>INTRODUCTION</vt:lpstr>
      <vt:lpstr>PowerPoint Presentation</vt:lpstr>
      <vt:lpstr>Contd..</vt:lpstr>
      <vt:lpstr>PROCESS CHART</vt:lpstr>
      <vt:lpstr>EDA ARCHICTECTURE FOR EMPLOYEE ATTRITION</vt:lpstr>
      <vt:lpstr>LITERATURE REVIEW</vt:lpstr>
      <vt:lpstr>LITERATURE REVIEW</vt:lpstr>
      <vt:lpstr>LITERATURE REVIEW</vt:lpstr>
      <vt:lpstr>PROBLEM FORMULATION</vt:lpstr>
      <vt:lpstr>PROBLEM FORMULATION</vt:lpstr>
      <vt:lpstr>USES CASE</vt:lpstr>
      <vt:lpstr>EXPLORATORY DATA ANALYSIS</vt:lpstr>
      <vt:lpstr>Count plot no. of former vs current emp</vt:lpstr>
      <vt:lpstr>PIE CHART</vt:lpstr>
      <vt:lpstr>GENDER WISE BIAS NESS</vt:lpstr>
      <vt:lpstr>GENDER VS WORKLIFE BALANCE VISULAIZATION</vt:lpstr>
      <vt:lpstr>MARITAL STATUS BASED VISUALIZATION</vt:lpstr>
      <vt:lpstr>BUSINESS TRAVEL AFFECT ATTRITION</vt:lpstr>
      <vt:lpstr>BOX PLOT OF AGE AFFECT ATTRITION</vt:lpstr>
      <vt:lpstr>SWITCHING JOBS WITH BAR PLOTS</vt:lpstr>
      <vt:lpstr>CORRELATION OF DATASET</vt:lpstr>
      <vt:lpstr>TOTAL DATASET CORRELATION</vt:lpstr>
      <vt:lpstr>DATA PREPROCESSING</vt:lpstr>
      <vt:lpstr>OUTLIER REMOVING</vt:lpstr>
      <vt:lpstr>FEATURE SELECTION</vt:lpstr>
      <vt:lpstr>TRAINING DATA AND TESTING DATASET</vt:lpstr>
      <vt:lpstr>ABOUT RANDOM FOREST ALGORITHM</vt:lpstr>
      <vt:lpstr>ALGORITHM WE USED:</vt:lpstr>
      <vt:lpstr>RESULT OUTPUT</vt:lpstr>
      <vt:lpstr>RESULT GENERATED VIA VISUALIZATION</vt:lpstr>
      <vt:lpstr>RECOMMENDATION</vt:lpstr>
      <vt:lpstr>CONCLUSION:</vt:lpstr>
      <vt:lpstr>REFERENCE’S</vt:lpstr>
      <vt:lpstr>REFERENCE’S</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dc:creator>
  <cp:lastModifiedBy>Microsoft</cp:lastModifiedBy>
  <cp:revision>17</cp:revision>
  <dcterms:created xsi:type="dcterms:W3CDTF">2021-05-26T07:09:12Z</dcterms:created>
  <dcterms:modified xsi:type="dcterms:W3CDTF">2021-05-26T19:24:24Z</dcterms:modified>
</cp:coreProperties>
</file>

<file path=docProps/thumbnail.jpeg>
</file>